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9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rcRect l="0" r="-3852" t="0" b="0"/>
          <a:stretch/>
        </p:blipFill>
        <p:spPr>
          <a:xfrm>
            <a:off x="838200" y="9429750"/>
            <a:ext cx="2667000" cy="3619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5754796" y="571500"/>
            <a:ext cx="1864504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00" b="1" spc="198" kern="0" dirty="0">
                <a:solidFill>
                  <a:srgbClr val="FFFFFF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BOARD CONFIDENTIAL</a:t>
            </a:r>
            <a:endParaRPr lang="en-US" sz="900" dirty="0"/>
          </a:p>
        </p:txBody>
      </p:sp>
      <p:sp>
        <p:nvSpPr>
          <p:cNvPr id="4" name="Text 1"/>
          <p:cNvSpPr/>
          <p:nvPr/>
        </p:nvSpPr>
        <p:spPr>
          <a:xfrm>
            <a:off x="838200" y="3135213"/>
            <a:ext cx="18272760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b="1" spc="215" kern="0" dirty="0">
                <a:solidFill>
                  <a:srgbClr val="6FE8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CYBER SECURITY · BOARD UPDATE</a:t>
            </a:r>
            <a:endParaRPr lang="en-US" sz="975" dirty="0"/>
          </a:p>
        </p:txBody>
      </p:sp>
      <p:sp>
        <p:nvSpPr>
          <p:cNvPr id="5" name="Text 2"/>
          <p:cNvSpPr/>
          <p:nvPr/>
        </p:nvSpPr>
        <p:spPr>
          <a:xfrm>
            <a:off x="838200" y="3582888"/>
            <a:ext cx="14668500" cy="100875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8000"/>
              </a:lnSpc>
              <a:buNone/>
            </a:pPr>
            <a:r>
              <a:rPr lang="en-US" sz="7800" b="1" spc="-195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state of our cyber risk.</a:t>
            </a:r>
            <a:endParaRPr lang="en-US" sz="7800" dirty="0"/>
          </a:p>
        </p:txBody>
      </p:sp>
      <p:sp>
        <p:nvSpPr>
          <p:cNvPr id="6" name="Text 3"/>
          <p:cNvSpPr/>
          <p:nvPr/>
        </p:nvSpPr>
        <p:spPr>
          <a:xfrm>
            <a:off x="838200" y="4972645"/>
            <a:ext cx="17109948" cy="78849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1800" dirty="0">
                <a:solidFill>
                  <a:srgbClr val="6FE8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[Organisation] </a:t>
            </a:r>
            <a:pPr algn="l" indent="0" marL="0">
              <a:lnSpc>
                <a:spcPct val="160000"/>
              </a:lnSpc>
              <a:buNone/>
            </a:pPr>
            <a:r>
              <a:rPr lang="en-US" sz="1800" dirty="0">
                <a:solidFill>
                  <a:srgbClr val="FFFFFF">
                    <a:alpha val="82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</a:t>
            </a:r>
            <a:pPr algn="l" indent="0" marL="0">
              <a:lnSpc>
                <a:spcPct val="160000"/>
              </a:lnSpc>
              <a:buNone/>
            </a:pPr>
            <a:r>
              <a:rPr lang="en-US" sz="1800" dirty="0">
                <a:solidFill>
                  <a:srgbClr val="6FE8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[Board / Audit &amp; Risk Committee] </a:t>
            </a:r>
            <a:pPr algn="l" indent="0" marL="0">
              <a:lnSpc>
                <a:spcPct val="160000"/>
              </a:lnSpc>
              <a:buNone/>
            </a:pPr>
            <a:r>
              <a:rPr lang="en-US" sz="1800" dirty="0">
                <a:solidFill>
                  <a:srgbClr val="FFFFFF">
                    <a:alpha val="82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</a:t>
            </a:r>
            <a:pPr algn="l" indent="0" marL="0">
              <a:lnSpc>
                <a:spcPct val="160000"/>
              </a:lnSpc>
              <a:buNone/>
            </a:pPr>
            <a:r>
              <a:rPr lang="en-US" sz="1800" dirty="0">
                <a:solidFill>
                  <a:srgbClr val="6FE8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[Reporting period / date] </a:t>
            </a:r>
            <a:pPr algn="l" indent="0" marL="0">
              <a:lnSpc>
                <a:spcPct val="160000"/>
              </a:lnSpc>
              <a:buNone/>
            </a:pPr>
            <a:r>
              <a:rPr lang="en-US" sz="1800" dirty="0">
                <a:solidFill>
                  <a:srgbClr val="FFFFFF">
                    <a:alpha val="82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Presented by </a:t>
            </a:r>
            <a:pPr algn="l" indent="0" marL="0">
              <a:lnSpc>
                <a:spcPct val="160000"/>
              </a:lnSpc>
              <a:buNone/>
            </a:pPr>
            <a:r>
              <a:rPr lang="en-US" sz="1800" dirty="0">
                <a:solidFill>
                  <a:srgbClr val="6FE8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[CISO name, title]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838200" y="9005888"/>
            <a:ext cx="15003780" cy="2524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25" dirty="0">
                <a:solidFill>
                  <a:srgbClr val="FFFFFF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Structure aligned to UK Corporate Governance Code Provision 29 and the NCSC Cyber Security Board Toolkit.</a:t>
            </a:r>
            <a:endParaRPr lang="en-US" sz="1125" dirty="0"/>
          </a:p>
        </p:txBody>
      </p:sp>
      <p:sp>
        <p:nvSpPr>
          <p:cNvPr id="8" name="Text 5"/>
          <p:cNvSpPr/>
          <p:nvPr/>
        </p:nvSpPr>
        <p:spPr>
          <a:xfrm>
            <a:off x="16905833" y="9544050"/>
            <a:ext cx="620167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200" spc="48" kern="0" dirty="0">
                <a:solidFill>
                  <a:srgbClr val="FFFFFF">
                    <a:alpha val="5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 / 08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rcRect l="0" r="-2360" t="0" b="0"/>
          <a:stretch/>
        </p:blipFill>
        <p:spPr>
          <a:xfrm>
            <a:off x="838200" y="9429750"/>
            <a:ext cx="2667000" cy="3619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5754796" y="571500"/>
            <a:ext cx="1864504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00" b="1" spc="198" kern="0" dirty="0">
                <a:solidFill>
                  <a:srgbClr val="A8B3C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BOARD CONFIDENTIAL</a:t>
            </a:r>
            <a:endParaRPr lang="en-US" sz="900" dirty="0"/>
          </a:p>
        </p:txBody>
      </p:sp>
      <p:sp>
        <p:nvSpPr>
          <p:cNvPr id="4" name="Shape 1"/>
          <p:cNvSpPr/>
          <p:nvPr/>
        </p:nvSpPr>
        <p:spPr>
          <a:xfrm>
            <a:off x="838200" y="742950"/>
            <a:ext cx="457200" cy="457200"/>
          </a:xfrm>
          <a:prstGeom prst="roundRect">
            <a:avLst>
              <a:gd name="adj" fmla="val 16667"/>
            </a:avLst>
          </a:prstGeom>
          <a:ln w="19050">
            <a:solidFill>
              <a:srgbClr val="004BF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819150" y="762000"/>
            <a:ext cx="495300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50" b="1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650" dirty="0"/>
          </a:p>
        </p:txBody>
      </p:sp>
      <p:sp>
        <p:nvSpPr>
          <p:cNvPr id="6" name="Text 3"/>
          <p:cNvSpPr/>
          <p:nvPr/>
        </p:nvSpPr>
        <p:spPr>
          <a:xfrm>
            <a:off x="1466850" y="890588"/>
            <a:ext cx="2204531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b="1" spc="195" kern="0" dirty="0">
                <a:solidFill>
                  <a:srgbClr val="7B8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 POSTURE SUMMARY</a:t>
            </a:r>
            <a:endParaRPr lang="en-US" sz="975" dirty="0"/>
          </a:p>
        </p:txBody>
      </p:sp>
      <p:sp>
        <p:nvSpPr>
          <p:cNvPr id="7" name="Text 4"/>
          <p:cNvSpPr/>
          <p:nvPr/>
        </p:nvSpPr>
        <p:spPr>
          <a:xfrm>
            <a:off x="838200" y="1390650"/>
            <a:ext cx="18272760" cy="55319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3900" b="1" spc="-78" kern="0" dirty="0">
                <a:solidFill>
                  <a:srgbClr val="0F19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 we stand today.</a:t>
            </a:r>
            <a:endParaRPr lang="en-US" sz="3900" dirty="0"/>
          </a:p>
        </p:txBody>
      </p:sp>
      <p:sp>
        <p:nvSpPr>
          <p:cNvPr id="8" name="Text 5"/>
          <p:cNvSpPr/>
          <p:nvPr/>
        </p:nvSpPr>
        <p:spPr>
          <a:xfrm>
            <a:off x="838200" y="2039094"/>
            <a:ext cx="11525250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56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 in 60 seconds. Maximum five data points.</a:t>
            </a:r>
            <a:endParaRPr lang="en-US" sz="1500" dirty="0"/>
          </a:p>
        </p:txBody>
      </p:sp>
      <p:sp>
        <p:nvSpPr>
          <p:cNvPr id="9" name="Shape 6"/>
          <p:cNvSpPr/>
          <p:nvPr/>
        </p:nvSpPr>
        <p:spPr>
          <a:xfrm>
            <a:off x="838200" y="2495550"/>
            <a:ext cx="3429000" cy="10287000"/>
          </a:xfrm>
          <a:prstGeom prst="roundRect">
            <a:avLst>
              <a:gd name="adj" fmla="val 3889"/>
            </a:avLst>
          </a:prstGeom>
          <a:solidFill>
            <a:srgbClr val="F6F8FB"/>
          </a:solidFill>
          <a:ln w="9525">
            <a:solidFill>
              <a:srgbClr val="E3E8F0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1133475" y="6272213"/>
            <a:ext cx="312229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b="1" spc="176" kern="0" dirty="0">
                <a:solidFill>
                  <a:srgbClr val="7B8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RESIDUAL RISK VS APPETITE</a:t>
            </a:r>
            <a:endParaRPr lang="en-US" sz="975" dirty="0"/>
          </a:p>
        </p:txBody>
      </p:sp>
      <p:sp>
        <p:nvSpPr>
          <p:cNvPr id="11" name="Shape 8"/>
          <p:cNvSpPr/>
          <p:nvPr/>
        </p:nvSpPr>
        <p:spPr>
          <a:xfrm>
            <a:off x="1133475" y="6605588"/>
            <a:ext cx="1962299" cy="400050"/>
          </a:xfrm>
          <a:prstGeom prst="roundRect">
            <a:avLst>
              <a:gd name="adj" fmla="val 50000"/>
            </a:avLst>
          </a:prstGeom>
          <a:solidFill>
            <a:srgbClr val="27D3BD">
              <a:alpha val="14000"/>
            </a:srgbClr>
          </a:solidFill>
          <a:ln/>
        </p:spPr>
      </p:sp>
      <p:sp>
        <p:nvSpPr>
          <p:cNvPr id="12" name="Text 9"/>
          <p:cNvSpPr/>
          <p:nvPr/>
        </p:nvSpPr>
        <p:spPr>
          <a:xfrm>
            <a:off x="1457325" y="6691313"/>
            <a:ext cx="733425" cy="266700"/>
          </a:xfrm>
          <a:prstGeom prst="rect">
            <a:avLst/>
          </a:prstGeom>
          <a:noFill/>
          <a:ln/>
        </p:spPr>
        <p:txBody>
          <a:bodyPr wrap="non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425" dirty="0">
                <a:solidFill>
                  <a:srgbClr val="0E9F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[Within]</a:t>
            </a:r>
            <a:endParaRPr lang="en-US" sz="1425" dirty="0"/>
          </a:p>
        </p:txBody>
      </p:sp>
      <p:sp>
        <p:nvSpPr>
          <p:cNvPr id="13" name="Text 10"/>
          <p:cNvSpPr/>
          <p:nvPr/>
        </p:nvSpPr>
        <p:spPr>
          <a:xfrm>
            <a:off x="2200275" y="6691313"/>
            <a:ext cx="781199" cy="2667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425" b="1" dirty="0">
                <a:solidFill>
                  <a:srgbClr val="0E9F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appetite</a:t>
            </a:r>
            <a:endParaRPr lang="en-US" sz="1425" dirty="0"/>
          </a:p>
        </p:txBody>
      </p:sp>
      <p:sp>
        <p:nvSpPr>
          <p:cNvPr id="14" name="Shape 11"/>
          <p:cNvSpPr/>
          <p:nvPr/>
        </p:nvSpPr>
        <p:spPr>
          <a:xfrm>
            <a:off x="1133475" y="7291388"/>
            <a:ext cx="2838450" cy="9525"/>
          </a:xfrm>
          <a:prstGeom prst="rect">
            <a:avLst/>
          </a:prstGeom>
          <a:solidFill>
            <a:srgbClr val="E3E8F0"/>
          </a:solidFill>
          <a:ln/>
        </p:spPr>
      </p:sp>
      <p:sp>
        <p:nvSpPr>
          <p:cNvPr id="15" name="Text 12"/>
          <p:cNvSpPr/>
          <p:nvPr/>
        </p:nvSpPr>
        <p:spPr>
          <a:xfrm>
            <a:off x="1133475" y="7548563"/>
            <a:ext cx="312229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b="1" spc="176" kern="0" dirty="0">
                <a:solidFill>
                  <a:srgbClr val="7B8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DIRECTION OF TRAVEL</a:t>
            </a:r>
            <a:endParaRPr lang="en-US" sz="975" dirty="0"/>
          </a:p>
        </p:txBody>
      </p:sp>
      <p:sp>
        <p:nvSpPr>
          <p:cNvPr id="16" name="Text 13"/>
          <p:cNvSpPr/>
          <p:nvPr/>
        </p:nvSpPr>
        <p:spPr>
          <a:xfrm>
            <a:off x="1133475" y="7786688"/>
            <a:ext cx="2923604" cy="552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[improving / stable / deteriorating]</a:t>
            </a:r>
            <a:endParaRPr lang="en-US" sz="1500" dirty="0"/>
          </a:p>
        </p:txBody>
      </p:sp>
      <p:sp>
        <p:nvSpPr>
          <p:cNvPr id="17" name="Text 14"/>
          <p:cNvSpPr/>
          <p:nvPr/>
        </p:nvSpPr>
        <p:spPr>
          <a:xfrm>
            <a:off x="1133475" y="8510588"/>
            <a:ext cx="312229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b="1" spc="176" kern="0" dirty="0">
                <a:solidFill>
                  <a:srgbClr val="7B8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CHANGE SINCE LAST REPORT</a:t>
            </a:r>
            <a:endParaRPr lang="en-US" sz="975" dirty="0"/>
          </a:p>
        </p:txBody>
      </p:sp>
      <p:sp>
        <p:nvSpPr>
          <p:cNvPr id="18" name="Text 15"/>
          <p:cNvSpPr/>
          <p:nvPr/>
        </p:nvSpPr>
        <p:spPr>
          <a:xfrm>
            <a:off x="1133475" y="8748713"/>
            <a:ext cx="3122295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[+/- movement, one line]</a:t>
            </a:r>
            <a:endParaRPr lang="en-US" sz="1500" dirty="0"/>
          </a:p>
        </p:txBody>
      </p:sp>
      <p:sp>
        <p:nvSpPr>
          <p:cNvPr id="19" name="Text 16"/>
          <p:cNvSpPr/>
          <p:nvPr/>
        </p:nvSpPr>
        <p:spPr>
          <a:xfrm>
            <a:off x="4800600" y="5919788"/>
            <a:ext cx="13914120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b="1" spc="176" kern="0" dirty="0">
                <a:solidFill>
                  <a:srgbClr val="7B8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 THREE UNMITIGATED RISKS, BY PROBABLE FINANCIAL EXPOSURE</a:t>
            </a:r>
            <a:endParaRPr lang="en-US" sz="975" dirty="0"/>
          </a:p>
        </p:txBody>
      </p:sp>
      <p:sp>
        <p:nvSpPr>
          <p:cNvPr id="20" name="Shape 17"/>
          <p:cNvSpPr/>
          <p:nvPr/>
        </p:nvSpPr>
        <p:spPr>
          <a:xfrm>
            <a:off x="4800600" y="6157913"/>
            <a:ext cx="12649200" cy="9525"/>
          </a:xfrm>
          <a:prstGeom prst="rect">
            <a:avLst/>
          </a:prstGeom>
          <a:solidFill>
            <a:srgbClr val="E3E8F0"/>
          </a:solidFill>
          <a:ln/>
        </p:spPr>
      </p:sp>
      <p:sp>
        <p:nvSpPr>
          <p:cNvPr id="21" name="Text 18"/>
          <p:cNvSpPr/>
          <p:nvPr/>
        </p:nvSpPr>
        <p:spPr>
          <a:xfrm>
            <a:off x="4800600" y="6505575"/>
            <a:ext cx="571500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C9D2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3000" dirty="0"/>
          </a:p>
        </p:txBody>
      </p:sp>
      <p:sp>
        <p:nvSpPr>
          <p:cNvPr id="22" name="Text 19"/>
          <p:cNvSpPr/>
          <p:nvPr/>
        </p:nvSpPr>
        <p:spPr>
          <a:xfrm>
            <a:off x="5524500" y="6376988"/>
            <a:ext cx="11333872" cy="4286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[Risk name]</a:t>
            </a:r>
            <a:endParaRPr lang="en-US" sz="1950" dirty="0"/>
          </a:p>
        </p:txBody>
      </p:sp>
      <p:sp>
        <p:nvSpPr>
          <p:cNvPr id="23" name="Text 20"/>
          <p:cNvSpPr/>
          <p:nvPr/>
        </p:nvSpPr>
        <p:spPr>
          <a:xfrm>
            <a:off x="5524500" y="6824663"/>
            <a:ext cx="720030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200" dirty="0">
                <a:solidFill>
                  <a:srgbClr val="56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Exposure</a:t>
            </a:r>
            <a:endParaRPr lang="en-US" sz="1200" dirty="0"/>
          </a:p>
        </p:txBody>
      </p:sp>
      <p:sp>
        <p:nvSpPr>
          <p:cNvPr id="24" name="Text 21"/>
          <p:cNvSpPr/>
          <p:nvPr/>
        </p:nvSpPr>
        <p:spPr>
          <a:xfrm>
            <a:off x="6415980" y="6824663"/>
            <a:ext cx="758428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200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[£X–£Ym]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388126" y="6824663"/>
            <a:ext cx="872430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200" dirty="0">
                <a:solidFill>
                  <a:srgbClr val="56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Since last</a:t>
            </a:r>
            <a:endParaRPr lang="en-US" sz="1200" dirty="0"/>
          </a:p>
        </p:txBody>
      </p:sp>
      <p:sp>
        <p:nvSpPr>
          <p:cNvPr id="26" name="Text 23"/>
          <p:cNvSpPr/>
          <p:nvPr/>
        </p:nvSpPr>
        <p:spPr>
          <a:xfrm>
            <a:off x="8432006" y="6824663"/>
            <a:ext cx="391418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200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[+/-]</a:t>
            </a:r>
            <a:endParaRPr lang="en-US" sz="1200" dirty="0"/>
          </a:p>
        </p:txBody>
      </p:sp>
      <p:sp>
        <p:nvSpPr>
          <p:cNvPr id="27" name="Shape 24"/>
          <p:cNvSpPr/>
          <p:nvPr/>
        </p:nvSpPr>
        <p:spPr>
          <a:xfrm>
            <a:off x="16056620" y="6548438"/>
            <a:ext cx="1393180" cy="295275"/>
          </a:xfrm>
          <a:prstGeom prst="roundRect">
            <a:avLst>
              <a:gd name="adj" fmla="val 50000"/>
            </a:avLst>
          </a:prstGeom>
          <a:solidFill>
            <a:srgbClr val="E84657">
              <a:alpha val="13000"/>
            </a:srgbClr>
          </a:solidFill>
          <a:ln/>
        </p:spPr>
      </p:sp>
      <p:sp>
        <p:nvSpPr>
          <p:cNvPr id="28" name="Text 25"/>
          <p:cNvSpPr/>
          <p:nvPr/>
        </p:nvSpPr>
        <p:spPr>
          <a:xfrm>
            <a:off x="16180445" y="6605588"/>
            <a:ext cx="1202680" cy="219075"/>
          </a:xfrm>
          <a:prstGeom prst="rect">
            <a:avLst/>
          </a:prstGeom>
          <a:noFill/>
          <a:ln/>
        </p:spPr>
        <p:txBody>
          <a:bodyPr wrap="non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b="1" dirty="0">
                <a:solidFill>
                  <a:srgbClr val="E84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 needed</a:t>
            </a:r>
            <a:endParaRPr lang="en-US" sz="1125" dirty="0"/>
          </a:p>
        </p:txBody>
      </p:sp>
      <p:sp>
        <p:nvSpPr>
          <p:cNvPr id="29" name="Shape 26"/>
          <p:cNvSpPr/>
          <p:nvPr/>
        </p:nvSpPr>
        <p:spPr>
          <a:xfrm>
            <a:off x="4800600" y="7224713"/>
            <a:ext cx="12649200" cy="9525"/>
          </a:xfrm>
          <a:prstGeom prst="rect">
            <a:avLst/>
          </a:prstGeom>
          <a:solidFill>
            <a:srgbClr val="E3E8F0"/>
          </a:solidFill>
          <a:ln/>
        </p:spPr>
      </p:sp>
      <p:sp>
        <p:nvSpPr>
          <p:cNvPr id="30" name="Text 27"/>
          <p:cNvSpPr/>
          <p:nvPr/>
        </p:nvSpPr>
        <p:spPr>
          <a:xfrm>
            <a:off x="4800600" y="7572375"/>
            <a:ext cx="571500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C9D2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3000" dirty="0"/>
          </a:p>
        </p:txBody>
      </p:sp>
      <p:sp>
        <p:nvSpPr>
          <p:cNvPr id="31" name="Text 28"/>
          <p:cNvSpPr/>
          <p:nvPr/>
        </p:nvSpPr>
        <p:spPr>
          <a:xfrm>
            <a:off x="5524500" y="7443788"/>
            <a:ext cx="11913245" cy="4286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[Risk name]</a:t>
            </a:r>
            <a:endParaRPr lang="en-US" sz="1950" dirty="0"/>
          </a:p>
        </p:txBody>
      </p:sp>
      <p:sp>
        <p:nvSpPr>
          <p:cNvPr id="32" name="Text 29"/>
          <p:cNvSpPr/>
          <p:nvPr/>
        </p:nvSpPr>
        <p:spPr>
          <a:xfrm>
            <a:off x="5524500" y="7891463"/>
            <a:ext cx="720030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200" dirty="0">
                <a:solidFill>
                  <a:srgbClr val="56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Exposure</a:t>
            </a:r>
            <a:endParaRPr lang="en-US" sz="1200" dirty="0"/>
          </a:p>
        </p:txBody>
      </p:sp>
      <p:sp>
        <p:nvSpPr>
          <p:cNvPr id="33" name="Text 30"/>
          <p:cNvSpPr/>
          <p:nvPr/>
        </p:nvSpPr>
        <p:spPr>
          <a:xfrm>
            <a:off x="6415980" y="7891463"/>
            <a:ext cx="758428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200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[£X–£Ym]</a:t>
            </a:r>
            <a:endParaRPr lang="en-US" sz="1200" dirty="0"/>
          </a:p>
        </p:txBody>
      </p:sp>
      <p:sp>
        <p:nvSpPr>
          <p:cNvPr id="34" name="Text 31"/>
          <p:cNvSpPr/>
          <p:nvPr/>
        </p:nvSpPr>
        <p:spPr>
          <a:xfrm>
            <a:off x="7388126" y="7891463"/>
            <a:ext cx="872430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200" dirty="0">
                <a:solidFill>
                  <a:srgbClr val="56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Since last</a:t>
            </a:r>
            <a:endParaRPr lang="en-US" sz="1200" dirty="0"/>
          </a:p>
        </p:txBody>
      </p:sp>
      <p:sp>
        <p:nvSpPr>
          <p:cNvPr id="35" name="Text 32"/>
          <p:cNvSpPr/>
          <p:nvPr/>
        </p:nvSpPr>
        <p:spPr>
          <a:xfrm>
            <a:off x="8432006" y="7891463"/>
            <a:ext cx="391418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200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[+/-]</a:t>
            </a:r>
            <a:endParaRPr lang="en-US" sz="1200" dirty="0"/>
          </a:p>
        </p:txBody>
      </p:sp>
      <p:sp>
        <p:nvSpPr>
          <p:cNvPr id="36" name="Shape 33"/>
          <p:cNvSpPr/>
          <p:nvPr/>
        </p:nvSpPr>
        <p:spPr>
          <a:xfrm>
            <a:off x="16583323" y="7615238"/>
            <a:ext cx="866477" cy="295275"/>
          </a:xfrm>
          <a:prstGeom prst="roundRect">
            <a:avLst>
              <a:gd name="adj" fmla="val 50000"/>
            </a:avLst>
          </a:prstGeom>
          <a:solidFill>
            <a:srgbClr val="F4B740">
              <a:alpha val="20000"/>
            </a:srgbClr>
          </a:solidFill>
          <a:ln/>
        </p:spPr>
      </p:sp>
      <p:sp>
        <p:nvSpPr>
          <p:cNvPr id="37" name="Text 34"/>
          <p:cNvSpPr/>
          <p:nvPr/>
        </p:nvSpPr>
        <p:spPr>
          <a:xfrm>
            <a:off x="16707148" y="7672388"/>
            <a:ext cx="675977" cy="219075"/>
          </a:xfrm>
          <a:prstGeom prst="rect">
            <a:avLst/>
          </a:prstGeom>
          <a:noFill/>
          <a:ln/>
        </p:spPr>
        <p:txBody>
          <a:bodyPr wrap="non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b="1" dirty="0">
                <a:solidFill>
                  <a:srgbClr val="9A6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 risk</a:t>
            </a:r>
            <a:endParaRPr lang="en-US" sz="1125" dirty="0"/>
          </a:p>
        </p:txBody>
      </p:sp>
      <p:sp>
        <p:nvSpPr>
          <p:cNvPr id="38" name="Shape 35"/>
          <p:cNvSpPr/>
          <p:nvPr/>
        </p:nvSpPr>
        <p:spPr>
          <a:xfrm>
            <a:off x="4800600" y="8291513"/>
            <a:ext cx="12649200" cy="9525"/>
          </a:xfrm>
          <a:prstGeom prst="rect">
            <a:avLst/>
          </a:prstGeom>
          <a:solidFill>
            <a:srgbClr val="E3E8F0"/>
          </a:solidFill>
          <a:ln/>
        </p:spPr>
      </p:sp>
      <p:sp>
        <p:nvSpPr>
          <p:cNvPr id="39" name="Text 36"/>
          <p:cNvSpPr/>
          <p:nvPr/>
        </p:nvSpPr>
        <p:spPr>
          <a:xfrm>
            <a:off x="4800600" y="8639175"/>
            <a:ext cx="571500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C9D2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3000" dirty="0"/>
          </a:p>
        </p:txBody>
      </p:sp>
      <p:sp>
        <p:nvSpPr>
          <p:cNvPr id="40" name="Text 37"/>
          <p:cNvSpPr/>
          <p:nvPr/>
        </p:nvSpPr>
        <p:spPr>
          <a:xfrm>
            <a:off x="5524500" y="8510588"/>
            <a:ext cx="11913245" cy="4286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[Risk name]</a:t>
            </a:r>
            <a:endParaRPr lang="en-US" sz="1950" dirty="0"/>
          </a:p>
        </p:txBody>
      </p:sp>
      <p:sp>
        <p:nvSpPr>
          <p:cNvPr id="41" name="Text 38"/>
          <p:cNvSpPr/>
          <p:nvPr/>
        </p:nvSpPr>
        <p:spPr>
          <a:xfrm>
            <a:off x="5524500" y="8958263"/>
            <a:ext cx="720030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200" dirty="0">
                <a:solidFill>
                  <a:srgbClr val="56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Exposure</a:t>
            </a:r>
            <a:endParaRPr lang="en-US" sz="1200" dirty="0"/>
          </a:p>
        </p:txBody>
      </p:sp>
      <p:sp>
        <p:nvSpPr>
          <p:cNvPr id="42" name="Text 39"/>
          <p:cNvSpPr/>
          <p:nvPr/>
        </p:nvSpPr>
        <p:spPr>
          <a:xfrm>
            <a:off x="6415980" y="8958263"/>
            <a:ext cx="758428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200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[£X–£Ym]</a:t>
            </a:r>
            <a:endParaRPr lang="en-US" sz="1200" dirty="0"/>
          </a:p>
        </p:txBody>
      </p:sp>
      <p:sp>
        <p:nvSpPr>
          <p:cNvPr id="43" name="Text 40"/>
          <p:cNvSpPr/>
          <p:nvPr/>
        </p:nvSpPr>
        <p:spPr>
          <a:xfrm>
            <a:off x="7388126" y="8958263"/>
            <a:ext cx="872430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200" dirty="0">
                <a:solidFill>
                  <a:srgbClr val="56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Since last</a:t>
            </a:r>
            <a:endParaRPr lang="en-US" sz="1200" dirty="0"/>
          </a:p>
        </p:txBody>
      </p:sp>
      <p:sp>
        <p:nvSpPr>
          <p:cNvPr id="44" name="Text 41"/>
          <p:cNvSpPr/>
          <p:nvPr/>
        </p:nvSpPr>
        <p:spPr>
          <a:xfrm>
            <a:off x="8432006" y="8958263"/>
            <a:ext cx="391418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200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[+/-]</a:t>
            </a:r>
            <a:endParaRPr lang="en-US" sz="1200" dirty="0"/>
          </a:p>
        </p:txBody>
      </p:sp>
      <p:sp>
        <p:nvSpPr>
          <p:cNvPr id="45" name="Shape 42"/>
          <p:cNvSpPr/>
          <p:nvPr/>
        </p:nvSpPr>
        <p:spPr>
          <a:xfrm>
            <a:off x="16583323" y="8682038"/>
            <a:ext cx="866477" cy="295275"/>
          </a:xfrm>
          <a:prstGeom prst="roundRect">
            <a:avLst>
              <a:gd name="adj" fmla="val 50000"/>
            </a:avLst>
          </a:prstGeom>
          <a:solidFill>
            <a:srgbClr val="F4B740">
              <a:alpha val="20000"/>
            </a:srgbClr>
          </a:solidFill>
          <a:ln/>
        </p:spPr>
      </p:sp>
      <p:sp>
        <p:nvSpPr>
          <p:cNvPr id="46" name="Text 43"/>
          <p:cNvSpPr/>
          <p:nvPr/>
        </p:nvSpPr>
        <p:spPr>
          <a:xfrm>
            <a:off x="16707148" y="8739188"/>
            <a:ext cx="675977" cy="219075"/>
          </a:xfrm>
          <a:prstGeom prst="rect">
            <a:avLst/>
          </a:prstGeom>
          <a:noFill/>
          <a:ln/>
        </p:spPr>
        <p:txBody>
          <a:bodyPr wrap="non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b="1" dirty="0">
                <a:solidFill>
                  <a:srgbClr val="9A6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 risk</a:t>
            </a:r>
            <a:endParaRPr lang="en-US" sz="1125" dirty="0"/>
          </a:p>
        </p:txBody>
      </p:sp>
      <p:sp>
        <p:nvSpPr>
          <p:cNvPr id="47" name="Text 44"/>
          <p:cNvSpPr/>
          <p:nvPr/>
        </p:nvSpPr>
        <p:spPr>
          <a:xfrm>
            <a:off x="16905833" y="9544050"/>
            <a:ext cx="620167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200" spc="48" kern="0" dirty="0">
                <a:solidFill>
                  <a:srgbClr val="7B8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/ 08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rcRect l="0" r="-2360" t="0" b="0"/>
          <a:stretch/>
        </p:blipFill>
        <p:spPr>
          <a:xfrm>
            <a:off x="838200" y="9429750"/>
            <a:ext cx="2667000" cy="3619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5754796" y="571500"/>
            <a:ext cx="1864504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00" b="1" spc="198" kern="0" dirty="0">
                <a:solidFill>
                  <a:srgbClr val="A8B3C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BOARD CONFIDENTIAL</a:t>
            </a:r>
            <a:endParaRPr lang="en-US" sz="900" dirty="0"/>
          </a:p>
        </p:txBody>
      </p:sp>
      <p:sp>
        <p:nvSpPr>
          <p:cNvPr id="4" name="Shape 1"/>
          <p:cNvSpPr/>
          <p:nvPr/>
        </p:nvSpPr>
        <p:spPr>
          <a:xfrm>
            <a:off x="838200" y="742950"/>
            <a:ext cx="457200" cy="457200"/>
          </a:xfrm>
          <a:prstGeom prst="roundRect">
            <a:avLst>
              <a:gd name="adj" fmla="val 16667"/>
            </a:avLst>
          </a:prstGeom>
          <a:ln w="19050">
            <a:solidFill>
              <a:srgbClr val="004BF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819150" y="762000"/>
            <a:ext cx="495300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50" b="1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50" dirty="0"/>
          </a:p>
        </p:txBody>
      </p:sp>
      <p:sp>
        <p:nvSpPr>
          <p:cNvPr id="6" name="Text 3"/>
          <p:cNvSpPr/>
          <p:nvPr/>
        </p:nvSpPr>
        <p:spPr>
          <a:xfrm>
            <a:off x="1466850" y="890588"/>
            <a:ext cx="3231818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b="1" spc="195" kern="0" dirty="0">
                <a:solidFill>
                  <a:srgbClr val="7B8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REGULATORY &amp; COMPLIANCE STATUS</a:t>
            </a:r>
            <a:endParaRPr lang="en-US" sz="975" dirty="0"/>
          </a:p>
        </p:txBody>
      </p:sp>
      <p:sp>
        <p:nvSpPr>
          <p:cNvPr id="7" name="Text 4"/>
          <p:cNvSpPr/>
          <p:nvPr/>
        </p:nvSpPr>
        <p:spPr>
          <a:xfrm>
            <a:off x="838200" y="1390650"/>
            <a:ext cx="18272760" cy="55319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3900" b="1" spc="-78" kern="0" dirty="0">
                <a:solidFill>
                  <a:srgbClr val="0F19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Are we meeting our obligations.</a:t>
            </a:r>
            <a:endParaRPr lang="en-US" sz="3900" dirty="0"/>
          </a:p>
        </p:txBody>
      </p:sp>
      <p:sp>
        <p:nvSpPr>
          <p:cNvPr id="8" name="Text 5"/>
          <p:cNvSpPr/>
          <p:nvPr/>
        </p:nvSpPr>
        <p:spPr>
          <a:xfrm>
            <a:off x="838200" y="2039094"/>
            <a:ext cx="11525250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56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RAG per material obligation. One sentence on any gap and its remediation plan.</a:t>
            </a:r>
            <a:endParaRPr lang="en-US" sz="1500" dirty="0"/>
          </a:p>
        </p:txBody>
      </p:sp>
      <p:sp>
        <p:nvSpPr>
          <p:cNvPr id="9" name="Shape 6"/>
          <p:cNvSpPr/>
          <p:nvPr/>
        </p:nvSpPr>
        <p:spPr>
          <a:xfrm>
            <a:off x="838200" y="4329113"/>
            <a:ext cx="5647879" cy="19050"/>
          </a:xfrm>
          <a:prstGeom prst="rect">
            <a:avLst/>
          </a:prstGeom>
          <a:solidFill>
            <a:srgbClr val="0F193D"/>
          </a:solidFill>
          <a:ln/>
        </p:spPr>
      </p:sp>
      <p:sp>
        <p:nvSpPr>
          <p:cNvPr id="10" name="Text 7"/>
          <p:cNvSpPr/>
          <p:nvPr/>
        </p:nvSpPr>
        <p:spPr>
          <a:xfrm>
            <a:off x="838200" y="4024313"/>
            <a:ext cx="5588715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975" b="1" spc="137" kern="0" dirty="0">
                <a:solidFill>
                  <a:srgbClr val="7B8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OBLIGATION</a:t>
            </a:r>
            <a:endParaRPr lang="en-US" sz="975" dirty="0"/>
          </a:p>
        </p:txBody>
      </p:sp>
      <p:sp>
        <p:nvSpPr>
          <p:cNvPr id="11" name="Shape 8"/>
          <p:cNvSpPr/>
          <p:nvPr/>
        </p:nvSpPr>
        <p:spPr>
          <a:xfrm>
            <a:off x="6486079" y="4329113"/>
            <a:ext cx="2657773" cy="19050"/>
          </a:xfrm>
          <a:prstGeom prst="rect">
            <a:avLst/>
          </a:prstGeom>
          <a:solidFill>
            <a:srgbClr val="0F193D"/>
          </a:solidFill>
          <a:ln/>
        </p:spPr>
      </p:sp>
      <p:sp>
        <p:nvSpPr>
          <p:cNvPr id="12" name="Text 9"/>
          <p:cNvSpPr/>
          <p:nvPr/>
        </p:nvSpPr>
        <p:spPr>
          <a:xfrm>
            <a:off x="6486079" y="4024313"/>
            <a:ext cx="2508906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975" b="1" spc="137" kern="0" dirty="0">
                <a:solidFill>
                  <a:srgbClr val="7B8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STATUS</a:t>
            </a:r>
            <a:endParaRPr lang="en-US" sz="975" dirty="0"/>
          </a:p>
        </p:txBody>
      </p:sp>
      <p:sp>
        <p:nvSpPr>
          <p:cNvPr id="13" name="Shape 10"/>
          <p:cNvSpPr/>
          <p:nvPr/>
        </p:nvSpPr>
        <p:spPr>
          <a:xfrm>
            <a:off x="9143851" y="4329113"/>
            <a:ext cx="8305949" cy="19050"/>
          </a:xfrm>
          <a:prstGeom prst="rect">
            <a:avLst/>
          </a:prstGeom>
          <a:solidFill>
            <a:srgbClr val="0F193D"/>
          </a:solidFill>
          <a:ln/>
        </p:spPr>
      </p:sp>
      <p:sp>
        <p:nvSpPr>
          <p:cNvPr id="14" name="Text 11"/>
          <p:cNvSpPr/>
          <p:nvPr/>
        </p:nvSpPr>
        <p:spPr>
          <a:xfrm>
            <a:off x="9143851" y="4024313"/>
            <a:ext cx="8555127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975" b="1" spc="137" kern="0" dirty="0">
                <a:solidFill>
                  <a:srgbClr val="7B8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GAP AND REMEDIATION</a:t>
            </a:r>
            <a:endParaRPr lang="en-US" sz="975" dirty="0"/>
          </a:p>
        </p:txBody>
      </p:sp>
      <p:sp>
        <p:nvSpPr>
          <p:cNvPr id="15" name="Shape 12"/>
          <p:cNvSpPr/>
          <p:nvPr/>
        </p:nvSpPr>
        <p:spPr>
          <a:xfrm>
            <a:off x="838200" y="5086350"/>
            <a:ext cx="5647879" cy="9525"/>
          </a:xfrm>
          <a:prstGeom prst="rect">
            <a:avLst/>
          </a:prstGeom>
          <a:solidFill>
            <a:srgbClr val="E3E8F0"/>
          </a:solidFill>
          <a:ln/>
        </p:spPr>
      </p:sp>
      <p:sp>
        <p:nvSpPr>
          <p:cNvPr id="16" name="Text 13"/>
          <p:cNvSpPr/>
          <p:nvPr/>
        </p:nvSpPr>
        <p:spPr>
          <a:xfrm>
            <a:off x="838200" y="4557713"/>
            <a:ext cx="5588715" cy="3571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650" b="1" dirty="0">
                <a:solidFill>
                  <a:srgbClr val="0F19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ISO 27001:2022 certification</a:t>
            </a:r>
            <a:endParaRPr lang="en-US" sz="1650" dirty="0"/>
          </a:p>
        </p:txBody>
      </p:sp>
      <p:sp>
        <p:nvSpPr>
          <p:cNvPr id="17" name="Shape 14"/>
          <p:cNvSpPr/>
          <p:nvPr/>
        </p:nvSpPr>
        <p:spPr>
          <a:xfrm>
            <a:off x="6486079" y="5086350"/>
            <a:ext cx="2657773" cy="9525"/>
          </a:xfrm>
          <a:prstGeom prst="rect">
            <a:avLst/>
          </a:prstGeom>
          <a:solidFill>
            <a:srgbClr val="E3E8F0"/>
          </a:solidFill>
          <a:ln/>
        </p:spPr>
      </p:sp>
      <p:sp>
        <p:nvSpPr>
          <p:cNvPr id="18" name="Shape 15"/>
          <p:cNvSpPr/>
          <p:nvPr/>
        </p:nvSpPr>
        <p:spPr>
          <a:xfrm>
            <a:off x="6486079" y="4567238"/>
            <a:ext cx="999083" cy="314325"/>
          </a:xfrm>
          <a:prstGeom prst="roundRect">
            <a:avLst>
              <a:gd name="adj" fmla="val 50000"/>
            </a:avLst>
          </a:prstGeom>
          <a:solidFill>
            <a:srgbClr val="27D3BD">
              <a:alpha val="14000"/>
            </a:srgbClr>
          </a:solidFill>
          <a:ln/>
        </p:spPr>
      </p:sp>
      <p:sp>
        <p:nvSpPr>
          <p:cNvPr id="19" name="Text 16"/>
          <p:cNvSpPr/>
          <p:nvPr/>
        </p:nvSpPr>
        <p:spPr>
          <a:xfrm>
            <a:off x="6609904" y="4624388"/>
            <a:ext cx="808583" cy="238125"/>
          </a:xfrm>
          <a:prstGeom prst="rect">
            <a:avLst/>
          </a:prstGeom>
          <a:noFill/>
          <a:ln/>
        </p:spPr>
        <p:txBody>
          <a:bodyPr wrap="none" lIns="25400" tIns="25400" rIns="25400" bIns="25400" rtlCol="0" anchor="ctr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125" b="1" dirty="0">
                <a:solidFill>
                  <a:srgbClr val="0E9F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 track</a:t>
            </a:r>
            <a:endParaRPr lang="en-US" sz="1125" dirty="0"/>
          </a:p>
        </p:txBody>
      </p:sp>
      <p:sp>
        <p:nvSpPr>
          <p:cNvPr id="20" name="Shape 17"/>
          <p:cNvSpPr/>
          <p:nvPr/>
        </p:nvSpPr>
        <p:spPr>
          <a:xfrm>
            <a:off x="9143851" y="5086350"/>
            <a:ext cx="8305949" cy="9525"/>
          </a:xfrm>
          <a:prstGeom prst="rect">
            <a:avLst/>
          </a:prstGeom>
          <a:solidFill>
            <a:srgbClr val="E3E8F0"/>
          </a:solidFill>
          <a:ln/>
        </p:spPr>
      </p:sp>
      <p:sp>
        <p:nvSpPr>
          <p:cNvPr id="21" name="Text 18"/>
          <p:cNvSpPr/>
          <p:nvPr/>
        </p:nvSpPr>
        <p:spPr>
          <a:xfrm>
            <a:off x="9143851" y="4557713"/>
            <a:ext cx="8555127" cy="3571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[Certified / surveillance status]</a:t>
            </a:r>
            <a:endParaRPr lang="en-US" sz="1500" dirty="0"/>
          </a:p>
        </p:txBody>
      </p:sp>
      <p:sp>
        <p:nvSpPr>
          <p:cNvPr id="22" name="Shape 19"/>
          <p:cNvSpPr/>
          <p:nvPr/>
        </p:nvSpPr>
        <p:spPr>
          <a:xfrm>
            <a:off x="838200" y="5829300"/>
            <a:ext cx="5647879" cy="9525"/>
          </a:xfrm>
          <a:prstGeom prst="rect">
            <a:avLst/>
          </a:prstGeom>
          <a:solidFill>
            <a:srgbClr val="E3E8F0"/>
          </a:solidFill>
          <a:ln/>
        </p:spPr>
      </p:sp>
      <p:sp>
        <p:nvSpPr>
          <p:cNvPr id="23" name="Text 20"/>
          <p:cNvSpPr/>
          <p:nvPr/>
        </p:nvSpPr>
        <p:spPr>
          <a:xfrm>
            <a:off x="838200" y="5305425"/>
            <a:ext cx="5588715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650" b="1" dirty="0">
                <a:solidFill>
                  <a:srgbClr val="0F19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DORA compliance programme</a:t>
            </a:r>
            <a:endParaRPr lang="en-US" sz="1650" dirty="0"/>
          </a:p>
        </p:txBody>
      </p:sp>
      <p:sp>
        <p:nvSpPr>
          <p:cNvPr id="24" name="Shape 21"/>
          <p:cNvSpPr/>
          <p:nvPr/>
        </p:nvSpPr>
        <p:spPr>
          <a:xfrm>
            <a:off x="6486079" y="5829300"/>
            <a:ext cx="2657773" cy="9525"/>
          </a:xfrm>
          <a:prstGeom prst="rect">
            <a:avLst/>
          </a:prstGeom>
          <a:solidFill>
            <a:srgbClr val="E3E8F0"/>
          </a:solidFill>
          <a:ln/>
        </p:spPr>
      </p:sp>
      <p:sp>
        <p:nvSpPr>
          <p:cNvPr id="25" name="Shape 22"/>
          <p:cNvSpPr/>
          <p:nvPr/>
        </p:nvSpPr>
        <p:spPr>
          <a:xfrm>
            <a:off x="6486079" y="5310188"/>
            <a:ext cx="866477" cy="314325"/>
          </a:xfrm>
          <a:prstGeom prst="roundRect">
            <a:avLst>
              <a:gd name="adj" fmla="val 50000"/>
            </a:avLst>
          </a:prstGeom>
          <a:solidFill>
            <a:srgbClr val="F4B740">
              <a:alpha val="20000"/>
            </a:srgbClr>
          </a:solidFill>
          <a:ln/>
        </p:spPr>
      </p:sp>
      <p:sp>
        <p:nvSpPr>
          <p:cNvPr id="26" name="Text 23"/>
          <p:cNvSpPr/>
          <p:nvPr/>
        </p:nvSpPr>
        <p:spPr>
          <a:xfrm>
            <a:off x="6609904" y="5367338"/>
            <a:ext cx="675977" cy="238125"/>
          </a:xfrm>
          <a:prstGeom prst="rect">
            <a:avLst/>
          </a:prstGeom>
          <a:noFill/>
          <a:ln/>
        </p:spPr>
        <p:txBody>
          <a:bodyPr wrap="none" lIns="25400" tIns="25400" rIns="25400" bIns="25400" rtlCol="0" anchor="ctr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125" b="1" dirty="0">
                <a:solidFill>
                  <a:srgbClr val="9A6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 risk</a:t>
            </a:r>
            <a:endParaRPr lang="en-US" sz="1125" dirty="0"/>
          </a:p>
        </p:txBody>
      </p:sp>
      <p:sp>
        <p:nvSpPr>
          <p:cNvPr id="27" name="Shape 24"/>
          <p:cNvSpPr/>
          <p:nvPr/>
        </p:nvSpPr>
        <p:spPr>
          <a:xfrm>
            <a:off x="9143851" y="5829300"/>
            <a:ext cx="8305949" cy="9525"/>
          </a:xfrm>
          <a:prstGeom prst="rect">
            <a:avLst/>
          </a:prstGeom>
          <a:solidFill>
            <a:srgbClr val="E3E8F0"/>
          </a:solidFill>
          <a:ln/>
        </p:spPr>
      </p:sp>
      <p:sp>
        <p:nvSpPr>
          <p:cNvPr id="28" name="Text 25"/>
          <p:cNvSpPr/>
          <p:nvPr/>
        </p:nvSpPr>
        <p:spPr>
          <a:xfrm>
            <a:off x="9143851" y="5305425"/>
            <a:ext cx="8555127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[% controls implemented, target date]</a:t>
            </a:r>
            <a:endParaRPr lang="en-US" sz="1500" dirty="0"/>
          </a:p>
        </p:txBody>
      </p:sp>
      <p:sp>
        <p:nvSpPr>
          <p:cNvPr id="29" name="Shape 26"/>
          <p:cNvSpPr/>
          <p:nvPr/>
        </p:nvSpPr>
        <p:spPr>
          <a:xfrm>
            <a:off x="838200" y="6572250"/>
            <a:ext cx="5647879" cy="9525"/>
          </a:xfrm>
          <a:prstGeom prst="rect">
            <a:avLst/>
          </a:prstGeom>
          <a:solidFill>
            <a:srgbClr val="E3E8F0"/>
          </a:solidFill>
          <a:ln/>
        </p:spPr>
      </p:sp>
      <p:sp>
        <p:nvSpPr>
          <p:cNvPr id="30" name="Text 27"/>
          <p:cNvSpPr/>
          <p:nvPr/>
        </p:nvSpPr>
        <p:spPr>
          <a:xfrm>
            <a:off x="838200" y="6048375"/>
            <a:ext cx="5588715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650" b="1" dirty="0">
                <a:solidFill>
                  <a:srgbClr val="0F19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UK Gov Code Provision 29 readiness</a:t>
            </a:r>
            <a:endParaRPr lang="en-US" sz="1650" dirty="0"/>
          </a:p>
        </p:txBody>
      </p:sp>
      <p:sp>
        <p:nvSpPr>
          <p:cNvPr id="31" name="Shape 28"/>
          <p:cNvSpPr/>
          <p:nvPr/>
        </p:nvSpPr>
        <p:spPr>
          <a:xfrm>
            <a:off x="6486079" y="6572250"/>
            <a:ext cx="2657773" cy="9525"/>
          </a:xfrm>
          <a:prstGeom prst="rect">
            <a:avLst/>
          </a:prstGeom>
          <a:solidFill>
            <a:srgbClr val="E3E8F0"/>
          </a:solidFill>
          <a:ln/>
        </p:spPr>
      </p:sp>
      <p:sp>
        <p:nvSpPr>
          <p:cNvPr id="32" name="Shape 29"/>
          <p:cNvSpPr/>
          <p:nvPr/>
        </p:nvSpPr>
        <p:spPr>
          <a:xfrm>
            <a:off x="6486079" y="6053138"/>
            <a:ext cx="866477" cy="314325"/>
          </a:xfrm>
          <a:prstGeom prst="roundRect">
            <a:avLst>
              <a:gd name="adj" fmla="val 50000"/>
            </a:avLst>
          </a:prstGeom>
          <a:solidFill>
            <a:srgbClr val="F4B740">
              <a:alpha val="20000"/>
            </a:srgbClr>
          </a:solidFill>
          <a:ln/>
        </p:spPr>
      </p:sp>
      <p:sp>
        <p:nvSpPr>
          <p:cNvPr id="33" name="Text 30"/>
          <p:cNvSpPr/>
          <p:nvPr/>
        </p:nvSpPr>
        <p:spPr>
          <a:xfrm>
            <a:off x="6609904" y="6110288"/>
            <a:ext cx="675977" cy="238125"/>
          </a:xfrm>
          <a:prstGeom prst="rect">
            <a:avLst/>
          </a:prstGeom>
          <a:noFill/>
          <a:ln/>
        </p:spPr>
        <p:txBody>
          <a:bodyPr wrap="none" lIns="25400" tIns="25400" rIns="25400" bIns="25400" rtlCol="0" anchor="ctr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125" b="1" dirty="0">
                <a:solidFill>
                  <a:srgbClr val="9A6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 risk</a:t>
            </a:r>
            <a:endParaRPr lang="en-US" sz="1125" dirty="0"/>
          </a:p>
        </p:txBody>
      </p:sp>
      <p:sp>
        <p:nvSpPr>
          <p:cNvPr id="34" name="Shape 31"/>
          <p:cNvSpPr/>
          <p:nvPr/>
        </p:nvSpPr>
        <p:spPr>
          <a:xfrm>
            <a:off x="9143851" y="6572250"/>
            <a:ext cx="8305949" cy="9525"/>
          </a:xfrm>
          <a:prstGeom prst="rect">
            <a:avLst/>
          </a:prstGeom>
          <a:solidFill>
            <a:srgbClr val="E3E8F0"/>
          </a:solidFill>
          <a:ln/>
        </p:spPr>
      </p:sp>
      <p:sp>
        <p:nvSpPr>
          <p:cNvPr id="35" name="Text 32"/>
          <p:cNvSpPr/>
          <p:nvPr/>
        </p:nvSpPr>
        <p:spPr>
          <a:xfrm>
            <a:off x="9143851" y="6048375"/>
            <a:ext cx="8555127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[Disclosure-readiness gap and plan]</a:t>
            </a:r>
            <a:endParaRPr lang="en-US" sz="1500" dirty="0"/>
          </a:p>
        </p:txBody>
      </p:sp>
      <p:sp>
        <p:nvSpPr>
          <p:cNvPr id="36" name="Shape 33"/>
          <p:cNvSpPr/>
          <p:nvPr/>
        </p:nvSpPr>
        <p:spPr>
          <a:xfrm>
            <a:off x="838200" y="7315200"/>
            <a:ext cx="5647879" cy="9525"/>
          </a:xfrm>
          <a:prstGeom prst="rect">
            <a:avLst/>
          </a:prstGeom>
          <a:solidFill>
            <a:srgbClr val="E3E8F0"/>
          </a:solidFill>
          <a:ln/>
        </p:spPr>
      </p:sp>
      <p:sp>
        <p:nvSpPr>
          <p:cNvPr id="37" name="Text 34"/>
          <p:cNvSpPr/>
          <p:nvPr/>
        </p:nvSpPr>
        <p:spPr>
          <a:xfrm>
            <a:off x="838200" y="6791325"/>
            <a:ext cx="5588715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650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[Add obligation — SOC 2 / NIS2 / PCI-DSS]</a:t>
            </a:r>
            <a:endParaRPr lang="en-US" sz="1650" dirty="0"/>
          </a:p>
        </p:txBody>
      </p:sp>
      <p:sp>
        <p:nvSpPr>
          <p:cNvPr id="38" name="Shape 35"/>
          <p:cNvSpPr/>
          <p:nvPr/>
        </p:nvSpPr>
        <p:spPr>
          <a:xfrm>
            <a:off x="6486079" y="7315200"/>
            <a:ext cx="2657773" cy="9525"/>
          </a:xfrm>
          <a:prstGeom prst="rect">
            <a:avLst/>
          </a:prstGeom>
          <a:solidFill>
            <a:srgbClr val="E3E8F0"/>
          </a:solidFill>
          <a:ln/>
        </p:spPr>
      </p:sp>
      <p:sp>
        <p:nvSpPr>
          <p:cNvPr id="39" name="Shape 36"/>
          <p:cNvSpPr/>
          <p:nvPr/>
        </p:nvSpPr>
        <p:spPr>
          <a:xfrm>
            <a:off x="6486079" y="6796088"/>
            <a:ext cx="999083" cy="314325"/>
          </a:xfrm>
          <a:prstGeom prst="roundRect">
            <a:avLst>
              <a:gd name="adj" fmla="val 50000"/>
            </a:avLst>
          </a:prstGeom>
          <a:solidFill>
            <a:srgbClr val="27D3BD">
              <a:alpha val="14000"/>
            </a:srgbClr>
          </a:solidFill>
          <a:ln/>
        </p:spPr>
      </p:sp>
      <p:sp>
        <p:nvSpPr>
          <p:cNvPr id="40" name="Text 37"/>
          <p:cNvSpPr/>
          <p:nvPr/>
        </p:nvSpPr>
        <p:spPr>
          <a:xfrm>
            <a:off x="6609904" y="6853238"/>
            <a:ext cx="808583" cy="238125"/>
          </a:xfrm>
          <a:prstGeom prst="rect">
            <a:avLst/>
          </a:prstGeom>
          <a:noFill/>
          <a:ln/>
        </p:spPr>
        <p:txBody>
          <a:bodyPr wrap="none" lIns="25400" tIns="25400" rIns="25400" bIns="25400" rtlCol="0" anchor="ctr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125" b="1" dirty="0">
                <a:solidFill>
                  <a:srgbClr val="0E9F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 track</a:t>
            </a:r>
            <a:endParaRPr lang="en-US" sz="1125" dirty="0"/>
          </a:p>
        </p:txBody>
      </p:sp>
      <p:sp>
        <p:nvSpPr>
          <p:cNvPr id="41" name="Shape 38"/>
          <p:cNvSpPr/>
          <p:nvPr/>
        </p:nvSpPr>
        <p:spPr>
          <a:xfrm>
            <a:off x="9143851" y="7315200"/>
            <a:ext cx="8305949" cy="9525"/>
          </a:xfrm>
          <a:prstGeom prst="rect">
            <a:avLst/>
          </a:prstGeom>
          <a:solidFill>
            <a:srgbClr val="E3E8F0"/>
          </a:solidFill>
          <a:ln/>
        </p:spPr>
      </p:sp>
      <p:sp>
        <p:nvSpPr>
          <p:cNvPr id="42" name="Text 39"/>
          <p:cNvSpPr/>
          <p:nvPr/>
        </p:nvSpPr>
        <p:spPr>
          <a:xfrm>
            <a:off x="9143851" y="6791325"/>
            <a:ext cx="8555127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[One-sentence status]</a:t>
            </a:r>
            <a:endParaRPr lang="en-US" sz="1500" dirty="0"/>
          </a:p>
        </p:txBody>
      </p:sp>
      <p:sp>
        <p:nvSpPr>
          <p:cNvPr id="43" name="Text 40"/>
          <p:cNvSpPr/>
          <p:nvPr/>
        </p:nvSpPr>
        <p:spPr>
          <a:xfrm>
            <a:off x="16905833" y="9544050"/>
            <a:ext cx="620167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200" spc="48" kern="0" dirty="0">
                <a:solidFill>
                  <a:srgbClr val="7B8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/ 08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rcRect l="0" r="-2360" t="0" b="0"/>
          <a:stretch/>
        </p:blipFill>
        <p:spPr>
          <a:xfrm>
            <a:off x="838200" y="9429750"/>
            <a:ext cx="2667000" cy="3619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5754796" y="571500"/>
            <a:ext cx="1864504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00" b="1" spc="198" kern="0" dirty="0">
                <a:solidFill>
                  <a:srgbClr val="A8B3C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BOARD CONFIDENTIAL</a:t>
            </a:r>
            <a:endParaRPr lang="en-US" sz="900" dirty="0"/>
          </a:p>
        </p:txBody>
      </p:sp>
      <p:sp>
        <p:nvSpPr>
          <p:cNvPr id="4" name="Shape 1"/>
          <p:cNvSpPr/>
          <p:nvPr/>
        </p:nvSpPr>
        <p:spPr>
          <a:xfrm>
            <a:off x="838200" y="742950"/>
            <a:ext cx="457200" cy="457200"/>
          </a:xfrm>
          <a:prstGeom prst="roundRect">
            <a:avLst>
              <a:gd name="adj" fmla="val 16667"/>
            </a:avLst>
          </a:prstGeom>
          <a:ln w="19050">
            <a:solidFill>
              <a:srgbClr val="004BF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819150" y="762000"/>
            <a:ext cx="495300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50" b="1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50" dirty="0"/>
          </a:p>
        </p:txBody>
      </p:sp>
      <p:sp>
        <p:nvSpPr>
          <p:cNvPr id="6" name="Text 3"/>
          <p:cNvSpPr/>
          <p:nvPr/>
        </p:nvSpPr>
        <p:spPr>
          <a:xfrm>
            <a:off x="1466850" y="890588"/>
            <a:ext cx="2452390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b="1" spc="195" kern="0" dirty="0">
                <a:solidFill>
                  <a:srgbClr val="7B8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PROGRAMME PERFORMANCE</a:t>
            </a:r>
            <a:endParaRPr lang="en-US" sz="975" dirty="0"/>
          </a:p>
        </p:txBody>
      </p:sp>
      <p:sp>
        <p:nvSpPr>
          <p:cNvPr id="7" name="Text 4"/>
          <p:cNvSpPr/>
          <p:nvPr/>
        </p:nvSpPr>
        <p:spPr>
          <a:xfrm>
            <a:off x="838200" y="1390650"/>
            <a:ext cx="18272760" cy="55319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3900" b="1" spc="-78" kern="0" dirty="0">
                <a:solidFill>
                  <a:srgbClr val="0F19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Delivery against plan.</a:t>
            </a:r>
            <a:endParaRPr lang="en-US" sz="3900" dirty="0"/>
          </a:p>
        </p:txBody>
      </p:sp>
      <p:sp>
        <p:nvSpPr>
          <p:cNvPr id="8" name="Text 5"/>
          <p:cNvSpPr/>
          <p:nvPr/>
        </p:nvSpPr>
        <p:spPr>
          <a:xfrm>
            <a:off x="838200" y="2039094"/>
            <a:ext cx="11525250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56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to five milestones against the approved programme. Budget vs plan. Scope changes.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838200" y="6138863"/>
            <a:ext cx="13411200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b="1" spc="176" kern="0" dirty="0">
                <a:solidFill>
                  <a:srgbClr val="7B8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MILESTONES</a:t>
            </a:r>
            <a:endParaRPr lang="en-US" sz="975" dirty="0"/>
          </a:p>
        </p:txBody>
      </p:sp>
      <p:sp>
        <p:nvSpPr>
          <p:cNvPr id="10" name="Shape 7"/>
          <p:cNvSpPr/>
          <p:nvPr/>
        </p:nvSpPr>
        <p:spPr>
          <a:xfrm>
            <a:off x="838200" y="6357938"/>
            <a:ext cx="12192000" cy="9525"/>
          </a:xfrm>
          <a:prstGeom prst="rect">
            <a:avLst/>
          </a:prstGeom>
          <a:solidFill>
            <a:srgbClr val="E3E8F0"/>
          </a:solidFill>
          <a:ln/>
        </p:spPr>
      </p:sp>
      <p:sp>
        <p:nvSpPr>
          <p:cNvPr id="11" name="Text 8"/>
          <p:cNvSpPr/>
          <p:nvPr/>
        </p:nvSpPr>
        <p:spPr>
          <a:xfrm>
            <a:off x="838200" y="6538913"/>
            <a:ext cx="11293246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[Milestone 1 — approved deliverable]</a:t>
            </a:r>
            <a:endParaRPr lang="en-US" sz="1650" dirty="0"/>
          </a:p>
        </p:txBody>
      </p:sp>
      <p:sp>
        <p:nvSpPr>
          <p:cNvPr id="12" name="Shape 9"/>
          <p:cNvSpPr/>
          <p:nvPr/>
        </p:nvSpPr>
        <p:spPr>
          <a:xfrm>
            <a:off x="12031117" y="6562725"/>
            <a:ext cx="999083" cy="295275"/>
          </a:xfrm>
          <a:prstGeom prst="roundRect">
            <a:avLst>
              <a:gd name="adj" fmla="val 50000"/>
            </a:avLst>
          </a:prstGeom>
          <a:solidFill>
            <a:srgbClr val="27D3BD">
              <a:alpha val="14000"/>
            </a:srgbClr>
          </a:solidFill>
          <a:ln/>
        </p:spPr>
      </p:sp>
      <p:sp>
        <p:nvSpPr>
          <p:cNvPr id="13" name="Text 10"/>
          <p:cNvSpPr/>
          <p:nvPr/>
        </p:nvSpPr>
        <p:spPr>
          <a:xfrm>
            <a:off x="12154942" y="6619875"/>
            <a:ext cx="808583" cy="219075"/>
          </a:xfrm>
          <a:prstGeom prst="rect">
            <a:avLst/>
          </a:prstGeom>
          <a:noFill/>
          <a:ln/>
        </p:spPr>
        <p:txBody>
          <a:bodyPr wrap="non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b="1" dirty="0">
                <a:solidFill>
                  <a:srgbClr val="0E9F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 track</a:t>
            </a:r>
            <a:endParaRPr lang="en-US" sz="1125" dirty="0"/>
          </a:p>
        </p:txBody>
      </p:sp>
      <p:sp>
        <p:nvSpPr>
          <p:cNvPr id="14" name="Shape 11"/>
          <p:cNvSpPr/>
          <p:nvPr/>
        </p:nvSpPr>
        <p:spPr>
          <a:xfrm>
            <a:off x="838200" y="7053263"/>
            <a:ext cx="12192000" cy="9525"/>
          </a:xfrm>
          <a:prstGeom prst="rect">
            <a:avLst/>
          </a:prstGeom>
          <a:solidFill>
            <a:srgbClr val="E3E8F0"/>
          </a:solidFill>
          <a:ln/>
        </p:spPr>
      </p:sp>
      <p:sp>
        <p:nvSpPr>
          <p:cNvPr id="15" name="Text 12"/>
          <p:cNvSpPr/>
          <p:nvPr/>
        </p:nvSpPr>
        <p:spPr>
          <a:xfrm>
            <a:off x="838200" y="7234238"/>
            <a:ext cx="11293246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[Milestone 2 — approved deliverable]</a:t>
            </a:r>
            <a:endParaRPr lang="en-US" sz="1650" dirty="0"/>
          </a:p>
        </p:txBody>
      </p:sp>
      <p:sp>
        <p:nvSpPr>
          <p:cNvPr id="16" name="Shape 13"/>
          <p:cNvSpPr/>
          <p:nvPr/>
        </p:nvSpPr>
        <p:spPr>
          <a:xfrm>
            <a:off x="12031117" y="7258050"/>
            <a:ext cx="999083" cy="295275"/>
          </a:xfrm>
          <a:prstGeom prst="roundRect">
            <a:avLst>
              <a:gd name="adj" fmla="val 50000"/>
            </a:avLst>
          </a:prstGeom>
          <a:solidFill>
            <a:srgbClr val="27D3BD">
              <a:alpha val="14000"/>
            </a:srgbClr>
          </a:solidFill>
          <a:ln/>
        </p:spPr>
      </p:sp>
      <p:sp>
        <p:nvSpPr>
          <p:cNvPr id="17" name="Text 14"/>
          <p:cNvSpPr/>
          <p:nvPr/>
        </p:nvSpPr>
        <p:spPr>
          <a:xfrm>
            <a:off x="12154942" y="7315200"/>
            <a:ext cx="808583" cy="219075"/>
          </a:xfrm>
          <a:prstGeom prst="rect">
            <a:avLst/>
          </a:prstGeom>
          <a:noFill/>
          <a:ln/>
        </p:spPr>
        <p:txBody>
          <a:bodyPr wrap="non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b="1" dirty="0">
                <a:solidFill>
                  <a:srgbClr val="0E9F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 track</a:t>
            </a:r>
            <a:endParaRPr lang="en-US" sz="1125" dirty="0"/>
          </a:p>
        </p:txBody>
      </p:sp>
      <p:sp>
        <p:nvSpPr>
          <p:cNvPr id="18" name="Shape 15"/>
          <p:cNvSpPr/>
          <p:nvPr/>
        </p:nvSpPr>
        <p:spPr>
          <a:xfrm>
            <a:off x="838200" y="7748588"/>
            <a:ext cx="12192000" cy="9525"/>
          </a:xfrm>
          <a:prstGeom prst="rect">
            <a:avLst/>
          </a:prstGeom>
          <a:solidFill>
            <a:srgbClr val="E3E8F0"/>
          </a:solidFill>
          <a:ln/>
        </p:spPr>
      </p:sp>
      <p:sp>
        <p:nvSpPr>
          <p:cNvPr id="19" name="Text 16"/>
          <p:cNvSpPr/>
          <p:nvPr/>
        </p:nvSpPr>
        <p:spPr>
          <a:xfrm>
            <a:off x="838200" y="7929563"/>
            <a:ext cx="1142983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[Milestone 3 — approved deliverable]</a:t>
            </a:r>
            <a:endParaRPr lang="en-US" sz="1650" dirty="0"/>
          </a:p>
        </p:txBody>
      </p:sp>
      <p:sp>
        <p:nvSpPr>
          <p:cNvPr id="20" name="Shape 17"/>
          <p:cNvSpPr/>
          <p:nvPr/>
        </p:nvSpPr>
        <p:spPr>
          <a:xfrm>
            <a:off x="12163723" y="7953375"/>
            <a:ext cx="866477" cy="295275"/>
          </a:xfrm>
          <a:prstGeom prst="roundRect">
            <a:avLst>
              <a:gd name="adj" fmla="val 50000"/>
            </a:avLst>
          </a:prstGeom>
          <a:solidFill>
            <a:srgbClr val="F4B740">
              <a:alpha val="20000"/>
            </a:srgbClr>
          </a:solidFill>
          <a:ln/>
        </p:spPr>
      </p:sp>
      <p:sp>
        <p:nvSpPr>
          <p:cNvPr id="21" name="Text 18"/>
          <p:cNvSpPr/>
          <p:nvPr/>
        </p:nvSpPr>
        <p:spPr>
          <a:xfrm>
            <a:off x="12287548" y="8010525"/>
            <a:ext cx="675977" cy="219075"/>
          </a:xfrm>
          <a:prstGeom prst="rect">
            <a:avLst/>
          </a:prstGeom>
          <a:noFill/>
          <a:ln/>
        </p:spPr>
        <p:txBody>
          <a:bodyPr wrap="non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b="1" dirty="0">
                <a:solidFill>
                  <a:srgbClr val="9A6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 risk</a:t>
            </a:r>
            <a:endParaRPr lang="en-US" sz="1125" dirty="0"/>
          </a:p>
        </p:txBody>
      </p:sp>
      <p:sp>
        <p:nvSpPr>
          <p:cNvPr id="22" name="Shape 19"/>
          <p:cNvSpPr/>
          <p:nvPr/>
        </p:nvSpPr>
        <p:spPr>
          <a:xfrm>
            <a:off x="838200" y="8443913"/>
            <a:ext cx="12192000" cy="9525"/>
          </a:xfrm>
          <a:prstGeom prst="rect">
            <a:avLst/>
          </a:prstGeom>
          <a:solidFill>
            <a:srgbClr val="E3E8F0"/>
          </a:solidFill>
          <a:ln/>
        </p:spPr>
      </p:sp>
      <p:sp>
        <p:nvSpPr>
          <p:cNvPr id="23" name="Text 20"/>
          <p:cNvSpPr/>
          <p:nvPr/>
        </p:nvSpPr>
        <p:spPr>
          <a:xfrm>
            <a:off x="838200" y="8624888"/>
            <a:ext cx="10887327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[Milestone 4 — approved deliverable]</a:t>
            </a:r>
            <a:endParaRPr lang="en-US" sz="1650" dirty="0"/>
          </a:p>
        </p:txBody>
      </p:sp>
      <p:sp>
        <p:nvSpPr>
          <p:cNvPr id="24" name="Shape 21"/>
          <p:cNvSpPr/>
          <p:nvPr/>
        </p:nvSpPr>
        <p:spPr>
          <a:xfrm>
            <a:off x="11637020" y="8648700"/>
            <a:ext cx="1393180" cy="295275"/>
          </a:xfrm>
          <a:prstGeom prst="roundRect">
            <a:avLst>
              <a:gd name="adj" fmla="val 50000"/>
            </a:avLst>
          </a:prstGeom>
          <a:solidFill>
            <a:srgbClr val="E84657">
              <a:alpha val="13000"/>
            </a:srgbClr>
          </a:solidFill>
          <a:ln/>
        </p:spPr>
      </p:sp>
      <p:sp>
        <p:nvSpPr>
          <p:cNvPr id="25" name="Text 22"/>
          <p:cNvSpPr/>
          <p:nvPr/>
        </p:nvSpPr>
        <p:spPr>
          <a:xfrm>
            <a:off x="11760845" y="8705850"/>
            <a:ext cx="1202680" cy="219075"/>
          </a:xfrm>
          <a:prstGeom prst="rect">
            <a:avLst/>
          </a:prstGeom>
          <a:noFill/>
          <a:ln/>
        </p:spPr>
        <p:txBody>
          <a:bodyPr wrap="non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b="1" dirty="0">
                <a:solidFill>
                  <a:srgbClr val="E84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 needed</a:t>
            </a:r>
            <a:endParaRPr lang="en-US" sz="1125" dirty="0"/>
          </a:p>
        </p:txBody>
      </p:sp>
      <p:sp>
        <p:nvSpPr>
          <p:cNvPr id="26" name="Text 23"/>
          <p:cNvSpPr/>
          <p:nvPr/>
        </p:nvSpPr>
        <p:spPr>
          <a:xfrm>
            <a:off x="13639800" y="5910858"/>
            <a:ext cx="4191000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b="1" spc="176" kern="0" dirty="0">
                <a:solidFill>
                  <a:srgbClr val="7B8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BUDGET SPEND VS PLAN</a:t>
            </a:r>
            <a:endParaRPr lang="en-US" sz="975" dirty="0"/>
          </a:p>
        </p:txBody>
      </p:sp>
      <p:sp>
        <p:nvSpPr>
          <p:cNvPr id="27" name="Text 24"/>
          <p:cNvSpPr/>
          <p:nvPr/>
        </p:nvSpPr>
        <p:spPr>
          <a:xfrm>
            <a:off x="13639800" y="6187083"/>
            <a:ext cx="4191000" cy="14038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82000"/>
              </a:lnSpc>
              <a:buNone/>
            </a:pPr>
            <a:r>
              <a:rPr lang="en-US" sz="12750" spc="-510" kern="0" dirty="0">
                <a:solidFill>
                  <a:srgbClr val="0F19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[nn]</a:t>
            </a:r>
            <a:pPr algn="l" indent="0" marL="0">
              <a:lnSpc>
                <a:spcPct val="82000"/>
              </a:lnSpc>
              <a:buNone/>
            </a:pPr>
            <a:r>
              <a:rPr lang="en-US" sz="4800" b="1" spc="-510" kern="0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%</a:t>
            </a:r>
            <a:endParaRPr lang="en-US" sz="12750" dirty="0"/>
          </a:p>
        </p:txBody>
      </p:sp>
      <p:sp>
        <p:nvSpPr>
          <p:cNvPr id="28" name="Text 25"/>
          <p:cNvSpPr/>
          <p:nvPr/>
        </p:nvSpPr>
        <p:spPr>
          <a:xfrm>
            <a:off x="13639800" y="7610029"/>
            <a:ext cx="3924300" cy="51702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275" dirty="0">
                <a:solidFill>
                  <a:srgbClr val="56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 approved budget deployed </a:t>
            </a:r>
            <a:pPr algn="l" indent="0" marL="0">
              <a:lnSpc>
                <a:spcPct val="145000"/>
              </a:lnSpc>
              <a:buNone/>
            </a:pPr>
            <a:r>
              <a:rPr lang="en-US" sz="1275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[vs nn% of period elapsed]</a:t>
            </a:r>
            <a:endParaRPr lang="en-US" sz="1275" dirty="0"/>
          </a:p>
        </p:txBody>
      </p:sp>
      <p:sp>
        <p:nvSpPr>
          <p:cNvPr id="29" name="Shape 26"/>
          <p:cNvSpPr/>
          <p:nvPr/>
        </p:nvSpPr>
        <p:spPr>
          <a:xfrm>
            <a:off x="13639800" y="8355657"/>
            <a:ext cx="3810000" cy="9525"/>
          </a:xfrm>
          <a:prstGeom prst="rect">
            <a:avLst/>
          </a:prstGeom>
          <a:solidFill>
            <a:srgbClr val="E3E8F0"/>
          </a:solidFill>
          <a:ln/>
        </p:spPr>
      </p:sp>
      <p:sp>
        <p:nvSpPr>
          <p:cNvPr id="30" name="Text 27"/>
          <p:cNvSpPr/>
          <p:nvPr/>
        </p:nvSpPr>
        <p:spPr>
          <a:xfrm>
            <a:off x="13639800" y="8631882"/>
            <a:ext cx="4191000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b="1" spc="176" kern="0" dirty="0">
                <a:solidFill>
                  <a:srgbClr val="7B8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SCOPE CHANGES SINCE LAST UPDATE</a:t>
            </a:r>
            <a:endParaRPr lang="en-US" sz="975" dirty="0"/>
          </a:p>
        </p:txBody>
      </p:sp>
      <p:sp>
        <p:nvSpPr>
          <p:cNvPr id="31" name="Text 28"/>
          <p:cNvSpPr/>
          <p:nvPr/>
        </p:nvSpPr>
        <p:spPr>
          <a:xfrm>
            <a:off x="13639800" y="8870007"/>
            <a:ext cx="3924300" cy="53518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350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[Additions, deferrals or de-scopes — or state ‘None’.]</a:t>
            </a:r>
            <a:endParaRPr lang="en-US" sz="1350" dirty="0"/>
          </a:p>
        </p:txBody>
      </p:sp>
      <p:sp>
        <p:nvSpPr>
          <p:cNvPr id="32" name="Text 29"/>
          <p:cNvSpPr/>
          <p:nvPr/>
        </p:nvSpPr>
        <p:spPr>
          <a:xfrm>
            <a:off x="16905833" y="9544050"/>
            <a:ext cx="620167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200" spc="48" kern="0" dirty="0">
                <a:solidFill>
                  <a:srgbClr val="7B8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 / 08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rcRect l="0" r="-2360" t="0" b="0"/>
          <a:stretch/>
        </p:blipFill>
        <p:spPr>
          <a:xfrm>
            <a:off x="838200" y="9429750"/>
            <a:ext cx="2667000" cy="3619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5754796" y="571500"/>
            <a:ext cx="1864504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00" b="1" spc="198" kern="0" dirty="0">
                <a:solidFill>
                  <a:srgbClr val="A8B3C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BOARD CONFIDENTIAL</a:t>
            </a:r>
            <a:endParaRPr lang="en-US" sz="900" dirty="0"/>
          </a:p>
        </p:txBody>
      </p:sp>
      <p:sp>
        <p:nvSpPr>
          <p:cNvPr id="4" name="Shape 1"/>
          <p:cNvSpPr/>
          <p:nvPr/>
        </p:nvSpPr>
        <p:spPr>
          <a:xfrm>
            <a:off x="838200" y="742950"/>
            <a:ext cx="457200" cy="457200"/>
          </a:xfrm>
          <a:prstGeom prst="roundRect">
            <a:avLst>
              <a:gd name="adj" fmla="val 16667"/>
            </a:avLst>
          </a:prstGeom>
          <a:ln w="19050">
            <a:solidFill>
              <a:srgbClr val="004BF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819150" y="762000"/>
            <a:ext cx="495300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50" b="1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50" dirty="0"/>
          </a:p>
        </p:txBody>
      </p:sp>
      <p:sp>
        <p:nvSpPr>
          <p:cNvPr id="6" name="Text 3"/>
          <p:cNvSpPr/>
          <p:nvPr/>
        </p:nvSpPr>
        <p:spPr>
          <a:xfrm>
            <a:off x="1466850" y="890588"/>
            <a:ext cx="2837438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b="1" spc="195" kern="0" dirty="0">
                <a:solidFill>
                  <a:srgbClr val="7B8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MATERIAL INCIDENTS &amp; EVENTS</a:t>
            </a:r>
            <a:endParaRPr lang="en-US" sz="975" dirty="0"/>
          </a:p>
        </p:txBody>
      </p:sp>
      <p:sp>
        <p:nvSpPr>
          <p:cNvPr id="7" name="Text 4"/>
          <p:cNvSpPr/>
          <p:nvPr/>
        </p:nvSpPr>
        <p:spPr>
          <a:xfrm>
            <a:off x="838200" y="1390650"/>
            <a:ext cx="18272760" cy="55319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3900" b="1" spc="-78" kern="0" dirty="0">
                <a:solidFill>
                  <a:srgbClr val="0F19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happened this period.</a:t>
            </a:r>
            <a:endParaRPr lang="en-US" sz="3900" dirty="0"/>
          </a:p>
        </p:txBody>
      </p:sp>
      <p:sp>
        <p:nvSpPr>
          <p:cNvPr id="8" name="Text 5"/>
          <p:cNvSpPr/>
          <p:nvPr/>
        </p:nvSpPr>
        <p:spPr>
          <a:xfrm>
            <a:off x="838200" y="2039094"/>
            <a:ext cx="11525250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56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none, say so explicitly. The absence of material incidents is itself governance information.</a:t>
            </a:r>
            <a:endParaRPr lang="en-US" sz="1500" dirty="0"/>
          </a:p>
        </p:txBody>
      </p:sp>
      <p:sp>
        <p:nvSpPr>
          <p:cNvPr id="9" name="Shape 6"/>
          <p:cNvSpPr/>
          <p:nvPr/>
        </p:nvSpPr>
        <p:spPr>
          <a:xfrm>
            <a:off x="838200" y="2495550"/>
            <a:ext cx="16611600" cy="704850"/>
          </a:xfrm>
          <a:prstGeom prst="roundRect">
            <a:avLst>
              <a:gd name="adj" fmla="val 16216"/>
            </a:avLst>
          </a:prstGeom>
          <a:solidFill>
            <a:srgbClr val="27D3BD">
              <a:alpha val="12000"/>
            </a:srgbClr>
          </a:solidFill>
          <a:ln w="9525">
            <a:solidFill>
              <a:srgbClr val="27D3BD">
                <a:alpha val="35000"/>
              </a:srgbClr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1114425" y="2781300"/>
            <a:ext cx="133350" cy="133350"/>
          </a:xfrm>
          <a:prstGeom prst="ellipse">
            <a:avLst/>
          </a:prstGeom>
          <a:solidFill>
            <a:srgbClr val="1FC0AB"/>
          </a:solidFill>
          <a:ln/>
        </p:spPr>
      </p:sp>
      <p:sp>
        <p:nvSpPr>
          <p:cNvPr id="11" name="Text 8"/>
          <p:cNvSpPr/>
          <p:nvPr/>
        </p:nvSpPr>
        <p:spPr>
          <a:xfrm>
            <a:off x="1400175" y="2714625"/>
            <a:ext cx="3647971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0F19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material incidents this period.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4868912" y="2762250"/>
            <a:ext cx="3429417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200" dirty="0">
                <a:solidFill>
                  <a:srgbClr val="56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Delete this banner if reporting incidents below.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838200" y="3486150"/>
            <a:ext cx="8001000" cy="6362700"/>
          </a:xfrm>
          <a:prstGeom prst="roundRect">
            <a:avLst>
              <a:gd name="adj" fmla="val 2096"/>
            </a:avLst>
          </a:prstGeom>
          <a:solidFill>
            <a:srgbClr val="FFFFFF"/>
          </a:solidFill>
          <a:ln w="9525">
            <a:solidFill>
              <a:srgbClr val="E3E8F0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1133475" y="3762375"/>
            <a:ext cx="815149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b="1" spc="176" kern="0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INCIDENT RECORD 1</a:t>
            </a:r>
            <a:endParaRPr lang="en-US" sz="975" dirty="0"/>
          </a:p>
        </p:txBody>
      </p:sp>
      <p:sp>
        <p:nvSpPr>
          <p:cNvPr id="15" name="Shape 12"/>
          <p:cNvSpPr/>
          <p:nvPr/>
        </p:nvSpPr>
        <p:spPr>
          <a:xfrm>
            <a:off x="1133475" y="4057650"/>
            <a:ext cx="7410450" cy="9525"/>
          </a:xfrm>
          <a:prstGeom prst="rect">
            <a:avLst/>
          </a:prstGeom>
          <a:solidFill>
            <a:srgbClr val="E3E8F0"/>
          </a:solidFill>
          <a:ln/>
        </p:spPr>
      </p:sp>
      <p:sp>
        <p:nvSpPr>
          <p:cNvPr id="16" name="Text 13"/>
          <p:cNvSpPr/>
          <p:nvPr/>
        </p:nvSpPr>
        <p:spPr>
          <a:xfrm>
            <a:off x="1133475" y="4219575"/>
            <a:ext cx="8151495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b="1" spc="105" kern="0" dirty="0">
                <a:solidFill>
                  <a:srgbClr val="7B8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INCIDENT — FACTUAL DESCRIPTION</a:t>
            </a:r>
            <a:endParaRPr lang="en-US" sz="1050" dirty="0"/>
          </a:p>
        </p:txBody>
      </p:sp>
      <p:sp>
        <p:nvSpPr>
          <p:cNvPr id="17" name="Text 14"/>
          <p:cNvSpPr/>
          <p:nvPr/>
        </p:nvSpPr>
        <p:spPr>
          <a:xfrm>
            <a:off x="1133475" y="4457700"/>
            <a:ext cx="8151495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[…]</a:t>
            </a:r>
            <a:endParaRPr lang="en-US" sz="1500" dirty="0"/>
          </a:p>
        </p:txBody>
      </p:sp>
      <p:sp>
        <p:nvSpPr>
          <p:cNvPr id="18" name="Shape 15"/>
          <p:cNvSpPr/>
          <p:nvPr/>
        </p:nvSpPr>
        <p:spPr>
          <a:xfrm>
            <a:off x="1133475" y="4876800"/>
            <a:ext cx="7410450" cy="9525"/>
          </a:xfrm>
          <a:prstGeom prst="rect">
            <a:avLst/>
          </a:prstGeom>
          <a:solidFill>
            <a:srgbClr val="E3E8F0"/>
          </a:solidFill>
          <a:ln/>
        </p:spPr>
      </p:sp>
      <p:sp>
        <p:nvSpPr>
          <p:cNvPr id="19" name="Text 16"/>
          <p:cNvSpPr/>
          <p:nvPr/>
        </p:nvSpPr>
        <p:spPr>
          <a:xfrm>
            <a:off x="1133475" y="5038725"/>
            <a:ext cx="8151495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b="1" spc="105" kern="0" dirty="0">
                <a:solidFill>
                  <a:srgbClr val="7B8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IMPACT — FINANCIAL / OPERATIONAL</a:t>
            </a:r>
            <a:endParaRPr lang="en-US" sz="1050" dirty="0"/>
          </a:p>
        </p:txBody>
      </p:sp>
      <p:sp>
        <p:nvSpPr>
          <p:cNvPr id="20" name="Text 17"/>
          <p:cNvSpPr/>
          <p:nvPr/>
        </p:nvSpPr>
        <p:spPr>
          <a:xfrm>
            <a:off x="1133475" y="5276850"/>
            <a:ext cx="8151495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[…]</a:t>
            </a:r>
            <a:endParaRPr lang="en-US" sz="1500" dirty="0"/>
          </a:p>
        </p:txBody>
      </p:sp>
      <p:sp>
        <p:nvSpPr>
          <p:cNvPr id="21" name="Shape 18"/>
          <p:cNvSpPr/>
          <p:nvPr/>
        </p:nvSpPr>
        <p:spPr>
          <a:xfrm>
            <a:off x="1133475" y="5695950"/>
            <a:ext cx="7410450" cy="9525"/>
          </a:xfrm>
          <a:prstGeom prst="rect">
            <a:avLst/>
          </a:prstGeom>
          <a:solidFill>
            <a:srgbClr val="E3E8F0"/>
          </a:solidFill>
          <a:ln/>
        </p:spPr>
      </p:sp>
      <p:sp>
        <p:nvSpPr>
          <p:cNvPr id="22" name="Text 19"/>
          <p:cNvSpPr/>
          <p:nvPr/>
        </p:nvSpPr>
        <p:spPr>
          <a:xfrm>
            <a:off x="1133475" y="5857875"/>
            <a:ext cx="8151495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b="1" spc="105" kern="0" dirty="0">
                <a:solidFill>
                  <a:srgbClr val="7B8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REGULATORY NOTIFICATIONS</a:t>
            </a:r>
            <a:endParaRPr lang="en-US" sz="1050" dirty="0"/>
          </a:p>
        </p:txBody>
      </p:sp>
      <p:sp>
        <p:nvSpPr>
          <p:cNvPr id="23" name="Text 20"/>
          <p:cNvSpPr/>
          <p:nvPr/>
        </p:nvSpPr>
        <p:spPr>
          <a:xfrm>
            <a:off x="1133475" y="6096000"/>
            <a:ext cx="8151495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[…]</a:t>
            </a:r>
            <a:endParaRPr lang="en-US" sz="1500" dirty="0"/>
          </a:p>
        </p:txBody>
      </p:sp>
      <p:sp>
        <p:nvSpPr>
          <p:cNvPr id="24" name="Shape 21"/>
          <p:cNvSpPr/>
          <p:nvPr/>
        </p:nvSpPr>
        <p:spPr>
          <a:xfrm>
            <a:off x="1133475" y="6515100"/>
            <a:ext cx="7410450" cy="9525"/>
          </a:xfrm>
          <a:prstGeom prst="rect">
            <a:avLst/>
          </a:prstGeom>
          <a:solidFill>
            <a:srgbClr val="E3E8F0"/>
          </a:solidFill>
          <a:ln/>
        </p:spPr>
      </p:sp>
      <p:sp>
        <p:nvSpPr>
          <p:cNvPr id="25" name="Text 22"/>
          <p:cNvSpPr/>
          <p:nvPr/>
        </p:nvSpPr>
        <p:spPr>
          <a:xfrm>
            <a:off x="1133475" y="6677025"/>
            <a:ext cx="8151495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b="1" spc="105" kern="0" dirty="0">
                <a:solidFill>
                  <a:srgbClr val="7B8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REMEDIATION STATUS</a:t>
            </a:r>
            <a:endParaRPr lang="en-US" sz="1050" dirty="0"/>
          </a:p>
        </p:txBody>
      </p:sp>
      <p:sp>
        <p:nvSpPr>
          <p:cNvPr id="26" name="Text 23"/>
          <p:cNvSpPr/>
          <p:nvPr/>
        </p:nvSpPr>
        <p:spPr>
          <a:xfrm>
            <a:off x="1133475" y="6915150"/>
            <a:ext cx="8151495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[…]</a:t>
            </a:r>
            <a:endParaRPr lang="en-US" sz="1500" dirty="0"/>
          </a:p>
        </p:txBody>
      </p:sp>
      <p:sp>
        <p:nvSpPr>
          <p:cNvPr id="27" name="Shape 24"/>
          <p:cNvSpPr/>
          <p:nvPr/>
        </p:nvSpPr>
        <p:spPr>
          <a:xfrm>
            <a:off x="9448800" y="3486150"/>
            <a:ext cx="8001000" cy="6362700"/>
          </a:xfrm>
          <a:prstGeom prst="roundRect">
            <a:avLst>
              <a:gd name="adj" fmla="val 2096"/>
            </a:avLst>
          </a:prstGeom>
          <a:solidFill>
            <a:srgbClr val="FFFFFF"/>
          </a:solidFill>
          <a:ln w="9525">
            <a:solidFill>
              <a:srgbClr val="E3E8F0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9744075" y="3762375"/>
            <a:ext cx="815149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b="1" spc="176" kern="0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INCIDENT RECORD 2</a:t>
            </a:r>
            <a:endParaRPr lang="en-US" sz="975" dirty="0"/>
          </a:p>
        </p:txBody>
      </p:sp>
      <p:sp>
        <p:nvSpPr>
          <p:cNvPr id="29" name="Shape 26"/>
          <p:cNvSpPr/>
          <p:nvPr/>
        </p:nvSpPr>
        <p:spPr>
          <a:xfrm>
            <a:off x="9744075" y="4057650"/>
            <a:ext cx="7410450" cy="9525"/>
          </a:xfrm>
          <a:prstGeom prst="rect">
            <a:avLst/>
          </a:prstGeom>
          <a:solidFill>
            <a:srgbClr val="E3E8F0"/>
          </a:solidFill>
          <a:ln/>
        </p:spPr>
      </p:sp>
      <p:sp>
        <p:nvSpPr>
          <p:cNvPr id="30" name="Text 27"/>
          <p:cNvSpPr/>
          <p:nvPr/>
        </p:nvSpPr>
        <p:spPr>
          <a:xfrm>
            <a:off x="9744075" y="4219575"/>
            <a:ext cx="8151495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b="1" spc="105" kern="0" dirty="0">
                <a:solidFill>
                  <a:srgbClr val="7B8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INCIDENT — FACTUAL DESCRIPTION</a:t>
            </a:r>
            <a:endParaRPr lang="en-US" sz="1050" dirty="0"/>
          </a:p>
        </p:txBody>
      </p:sp>
      <p:sp>
        <p:nvSpPr>
          <p:cNvPr id="31" name="Text 28"/>
          <p:cNvSpPr/>
          <p:nvPr/>
        </p:nvSpPr>
        <p:spPr>
          <a:xfrm>
            <a:off x="9744075" y="4457700"/>
            <a:ext cx="8151495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[…]</a:t>
            </a:r>
            <a:endParaRPr lang="en-US" sz="1500" dirty="0"/>
          </a:p>
        </p:txBody>
      </p:sp>
      <p:sp>
        <p:nvSpPr>
          <p:cNvPr id="32" name="Shape 29"/>
          <p:cNvSpPr/>
          <p:nvPr/>
        </p:nvSpPr>
        <p:spPr>
          <a:xfrm>
            <a:off x="9744075" y="4876800"/>
            <a:ext cx="7410450" cy="9525"/>
          </a:xfrm>
          <a:prstGeom prst="rect">
            <a:avLst/>
          </a:prstGeom>
          <a:solidFill>
            <a:srgbClr val="E3E8F0"/>
          </a:solidFill>
          <a:ln/>
        </p:spPr>
      </p:sp>
      <p:sp>
        <p:nvSpPr>
          <p:cNvPr id="33" name="Text 30"/>
          <p:cNvSpPr/>
          <p:nvPr/>
        </p:nvSpPr>
        <p:spPr>
          <a:xfrm>
            <a:off x="9744075" y="5038725"/>
            <a:ext cx="8151495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b="1" spc="105" kern="0" dirty="0">
                <a:solidFill>
                  <a:srgbClr val="7B8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IMPACT — FINANCIAL / OPERATIONAL</a:t>
            </a:r>
            <a:endParaRPr lang="en-US" sz="1050" dirty="0"/>
          </a:p>
        </p:txBody>
      </p:sp>
      <p:sp>
        <p:nvSpPr>
          <p:cNvPr id="34" name="Text 31"/>
          <p:cNvSpPr/>
          <p:nvPr/>
        </p:nvSpPr>
        <p:spPr>
          <a:xfrm>
            <a:off x="9744075" y="5276850"/>
            <a:ext cx="8151495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[…]</a:t>
            </a:r>
            <a:endParaRPr lang="en-US" sz="1500" dirty="0"/>
          </a:p>
        </p:txBody>
      </p:sp>
      <p:sp>
        <p:nvSpPr>
          <p:cNvPr id="35" name="Shape 32"/>
          <p:cNvSpPr/>
          <p:nvPr/>
        </p:nvSpPr>
        <p:spPr>
          <a:xfrm>
            <a:off x="9744075" y="5695950"/>
            <a:ext cx="7410450" cy="9525"/>
          </a:xfrm>
          <a:prstGeom prst="rect">
            <a:avLst/>
          </a:prstGeom>
          <a:solidFill>
            <a:srgbClr val="E3E8F0"/>
          </a:solidFill>
          <a:ln/>
        </p:spPr>
      </p:sp>
      <p:sp>
        <p:nvSpPr>
          <p:cNvPr id="36" name="Text 33"/>
          <p:cNvSpPr/>
          <p:nvPr/>
        </p:nvSpPr>
        <p:spPr>
          <a:xfrm>
            <a:off x="9744075" y="5857875"/>
            <a:ext cx="8151495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b="1" spc="105" kern="0" dirty="0">
                <a:solidFill>
                  <a:srgbClr val="7B8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REGULATORY NOTIFICATIONS</a:t>
            </a:r>
            <a:endParaRPr lang="en-US" sz="1050" dirty="0"/>
          </a:p>
        </p:txBody>
      </p:sp>
      <p:sp>
        <p:nvSpPr>
          <p:cNvPr id="37" name="Text 34"/>
          <p:cNvSpPr/>
          <p:nvPr/>
        </p:nvSpPr>
        <p:spPr>
          <a:xfrm>
            <a:off x="9744075" y="6096000"/>
            <a:ext cx="8151495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[…]</a:t>
            </a:r>
            <a:endParaRPr lang="en-US" sz="1500" dirty="0"/>
          </a:p>
        </p:txBody>
      </p:sp>
      <p:sp>
        <p:nvSpPr>
          <p:cNvPr id="38" name="Shape 35"/>
          <p:cNvSpPr/>
          <p:nvPr/>
        </p:nvSpPr>
        <p:spPr>
          <a:xfrm>
            <a:off x="9744075" y="6515100"/>
            <a:ext cx="7410450" cy="9525"/>
          </a:xfrm>
          <a:prstGeom prst="rect">
            <a:avLst/>
          </a:prstGeom>
          <a:solidFill>
            <a:srgbClr val="E3E8F0"/>
          </a:solidFill>
          <a:ln/>
        </p:spPr>
      </p:sp>
      <p:sp>
        <p:nvSpPr>
          <p:cNvPr id="39" name="Text 36"/>
          <p:cNvSpPr/>
          <p:nvPr/>
        </p:nvSpPr>
        <p:spPr>
          <a:xfrm>
            <a:off x="9744075" y="6677025"/>
            <a:ext cx="8151495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b="1" spc="105" kern="0" dirty="0">
                <a:solidFill>
                  <a:srgbClr val="7B8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REMEDIATION STATUS</a:t>
            </a:r>
            <a:endParaRPr lang="en-US" sz="1050" dirty="0"/>
          </a:p>
        </p:txBody>
      </p:sp>
      <p:sp>
        <p:nvSpPr>
          <p:cNvPr id="40" name="Text 37"/>
          <p:cNvSpPr/>
          <p:nvPr/>
        </p:nvSpPr>
        <p:spPr>
          <a:xfrm>
            <a:off x="9744075" y="6915150"/>
            <a:ext cx="8151495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[…]</a:t>
            </a:r>
            <a:endParaRPr lang="en-US" sz="1500" dirty="0"/>
          </a:p>
        </p:txBody>
      </p:sp>
      <p:sp>
        <p:nvSpPr>
          <p:cNvPr id="41" name="Text 38"/>
          <p:cNvSpPr/>
          <p:nvPr/>
        </p:nvSpPr>
        <p:spPr>
          <a:xfrm>
            <a:off x="16905833" y="9544050"/>
            <a:ext cx="620167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200" spc="48" kern="0" dirty="0">
                <a:solidFill>
                  <a:srgbClr val="7B8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 / 08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rcRect l="0" r="-2360" t="0" b="0"/>
          <a:stretch/>
        </p:blipFill>
        <p:spPr>
          <a:xfrm>
            <a:off x="838200" y="9429750"/>
            <a:ext cx="2667000" cy="3619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5754796" y="571500"/>
            <a:ext cx="1864504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00" b="1" spc="198" kern="0" dirty="0">
                <a:solidFill>
                  <a:srgbClr val="A8B3C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BOARD CONFIDENTIAL</a:t>
            </a:r>
            <a:endParaRPr lang="en-US" sz="900" dirty="0"/>
          </a:p>
        </p:txBody>
      </p:sp>
      <p:sp>
        <p:nvSpPr>
          <p:cNvPr id="4" name="Shape 1"/>
          <p:cNvSpPr/>
          <p:nvPr/>
        </p:nvSpPr>
        <p:spPr>
          <a:xfrm>
            <a:off x="838200" y="742950"/>
            <a:ext cx="457200" cy="457200"/>
          </a:xfrm>
          <a:prstGeom prst="roundRect">
            <a:avLst>
              <a:gd name="adj" fmla="val 16667"/>
            </a:avLst>
          </a:prstGeom>
          <a:ln w="19050">
            <a:solidFill>
              <a:srgbClr val="004BF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819150" y="762000"/>
            <a:ext cx="495300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50" b="1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50" dirty="0"/>
          </a:p>
        </p:txBody>
      </p:sp>
      <p:sp>
        <p:nvSpPr>
          <p:cNvPr id="6" name="Text 3"/>
          <p:cNvSpPr/>
          <p:nvPr/>
        </p:nvSpPr>
        <p:spPr>
          <a:xfrm>
            <a:off x="1466850" y="890588"/>
            <a:ext cx="2583359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b="1" spc="195" kern="0" dirty="0">
                <a:solidFill>
                  <a:srgbClr val="7B8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EMERGING RISKS &amp; HORIZON</a:t>
            </a:r>
            <a:endParaRPr lang="en-US" sz="975" dirty="0"/>
          </a:p>
        </p:txBody>
      </p:sp>
      <p:sp>
        <p:nvSpPr>
          <p:cNvPr id="7" name="Text 4"/>
          <p:cNvSpPr/>
          <p:nvPr/>
        </p:nvSpPr>
        <p:spPr>
          <a:xfrm>
            <a:off x="838200" y="1390650"/>
            <a:ext cx="18272760" cy="55319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3900" b="1" spc="-78" kern="0" dirty="0">
                <a:solidFill>
                  <a:srgbClr val="0F19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is coming next.</a:t>
            </a:r>
            <a:endParaRPr lang="en-US" sz="3900" dirty="0"/>
          </a:p>
        </p:txBody>
      </p:sp>
      <p:sp>
        <p:nvSpPr>
          <p:cNvPr id="8" name="Text 5"/>
          <p:cNvSpPr/>
          <p:nvPr/>
        </p:nvSpPr>
        <p:spPr>
          <a:xfrm>
            <a:off x="838200" y="2039094"/>
            <a:ext cx="11525250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56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or two developments that may affect the risk profile next period. Board-level detail only.</a:t>
            </a:r>
            <a:endParaRPr lang="en-US" sz="1500" dirty="0"/>
          </a:p>
        </p:txBody>
      </p:sp>
      <p:sp>
        <p:nvSpPr>
          <p:cNvPr id="9" name="Shape 6"/>
          <p:cNvSpPr/>
          <p:nvPr/>
        </p:nvSpPr>
        <p:spPr>
          <a:xfrm>
            <a:off x="838200" y="5976938"/>
            <a:ext cx="8001000" cy="3324225"/>
          </a:xfrm>
          <a:prstGeom prst="roundRect">
            <a:avLst>
              <a:gd name="adj" fmla="val 4011"/>
            </a:avLst>
          </a:prstGeom>
          <a:solidFill>
            <a:srgbClr val="FFFFFF"/>
          </a:solidFill>
          <a:ln w="9525">
            <a:solidFill>
              <a:srgbClr val="E3E8F0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1133475" y="6253163"/>
            <a:ext cx="815149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b="1" spc="176" kern="0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HORIZON ITEM 1</a:t>
            </a:r>
            <a:endParaRPr lang="en-US" sz="975" dirty="0"/>
          </a:p>
        </p:txBody>
      </p:sp>
      <p:sp>
        <p:nvSpPr>
          <p:cNvPr id="11" name="Shape 8"/>
          <p:cNvSpPr/>
          <p:nvPr/>
        </p:nvSpPr>
        <p:spPr>
          <a:xfrm>
            <a:off x="1133475" y="6567488"/>
            <a:ext cx="7410450" cy="9525"/>
          </a:xfrm>
          <a:prstGeom prst="rect">
            <a:avLst/>
          </a:prstGeom>
          <a:solidFill>
            <a:srgbClr val="E3E8F0"/>
          </a:solidFill>
          <a:ln/>
        </p:spPr>
      </p:sp>
      <p:sp>
        <p:nvSpPr>
          <p:cNvPr id="12" name="Text 9"/>
          <p:cNvSpPr/>
          <p:nvPr/>
        </p:nvSpPr>
        <p:spPr>
          <a:xfrm>
            <a:off x="1133475" y="6729413"/>
            <a:ext cx="8151495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b="1" spc="105" kern="0" dirty="0">
                <a:solidFill>
                  <a:srgbClr val="7B8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DEVELOPMENT</a:t>
            </a:r>
            <a:endParaRPr lang="en-US" sz="1050" dirty="0"/>
          </a:p>
        </p:txBody>
      </p:sp>
      <p:sp>
        <p:nvSpPr>
          <p:cNvPr id="13" name="Text 10"/>
          <p:cNvSpPr/>
          <p:nvPr/>
        </p:nvSpPr>
        <p:spPr>
          <a:xfrm>
            <a:off x="1133475" y="6967538"/>
            <a:ext cx="8151495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[Regulatory, threat landscape or internal]</a:t>
            </a:r>
            <a:endParaRPr lang="en-US" sz="1500" dirty="0"/>
          </a:p>
        </p:txBody>
      </p:sp>
      <p:sp>
        <p:nvSpPr>
          <p:cNvPr id="14" name="Shape 11"/>
          <p:cNvSpPr/>
          <p:nvPr/>
        </p:nvSpPr>
        <p:spPr>
          <a:xfrm>
            <a:off x="1133475" y="7386638"/>
            <a:ext cx="7410450" cy="9525"/>
          </a:xfrm>
          <a:prstGeom prst="rect">
            <a:avLst/>
          </a:prstGeom>
          <a:solidFill>
            <a:srgbClr val="E3E8F0"/>
          </a:solidFill>
          <a:ln/>
        </p:spPr>
      </p:sp>
      <p:sp>
        <p:nvSpPr>
          <p:cNvPr id="15" name="Text 12"/>
          <p:cNvSpPr/>
          <p:nvPr/>
        </p:nvSpPr>
        <p:spPr>
          <a:xfrm>
            <a:off x="1133475" y="7548563"/>
            <a:ext cx="8151495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b="1" spc="105" kern="0" dirty="0">
                <a:solidFill>
                  <a:srgbClr val="7B8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POTENTIAL IMPACT ON RISK PROFILE</a:t>
            </a:r>
            <a:endParaRPr lang="en-US" sz="1050" dirty="0"/>
          </a:p>
        </p:txBody>
      </p:sp>
      <p:sp>
        <p:nvSpPr>
          <p:cNvPr id="16" name="Text 13"/>
          <p:cNvSpPr/>
          <p:nvPr/>
        </p:nvSpPr>
        <p:spPr>
          <a:xfrm>
            <a:off x="1133475" y="7786688"/>
            <a:ext cx="8151495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[What it could change, in risk terms]</a:t>
            </a:r>
            <a:endParaRPr lang="en-US" sz="1500" dirty="0"/>
          </a:p>
        </p:txBody>
      </p:sp>
      <p:sp>
        <p:nvSpPr>
          <p:cNvPr id="17" name="Shape 14"/>
          <p:cNvSpPr/>
          <p:nvPr/>
        </p:nvSpPr>
        <p:spPr>
          <a:xfrm>
            <a:off x="1133475" y="8205788"/>
            <a:ext cx="7410450" cy="9525"/>
          </a:xfrm>
          <a:prstGeom prst="rect">
            <a:avLst/>
          </a:prstGeom>
          <a:solidFill>
            <a:srgbClr val="E3E8F0"/>
          </a:solidFill>
          <a:ln/>
        </p:spPr>
      </p:sp>
      <p:sp>
        <p:nvSpPr>
          <p:cNvPr id="18" name="Text 15"/>
          <p:cNvSpPr/>
          <p:nvPr/>
        </p:nvSpPr>
        <p:spPr>
          <a:xfrm>
            <a:off x="1133475" y="8367712"/>
            <a:ext cx="8151495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b="1" spc="105" kern="0" dirty="0">
                <a:solidFill>
                  <a:srgbClr val="7B8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TIMEFRAME</a:t>
            </a:r>
            <a:endParaRPr lang="en-US" sz="1050" dirty="0"/>
          </a:p>
        </p:txBody>
      </p:sp>
      <p:sp>
        <p:nvSpPr>
          <p:cNvPr id="19" name="Text 16"/>
          <p:cNvSpPr/>
          <p:nvPr/>
        </p:nvSpPr>
        <p:spPr>
          <a:xfrm>
            <a:off x="1133475" y="8605838"/>
            <a:ext cx="8151495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[When it becomes relevant]</a:t>
            </a:r>
            <a:endParaRPr lang="en-US" sz="1500" dirty="0"/>
          </a:p>
        </p:txBody>
      </p:sp>
      <p:sp>
        <p:nvSpPr>
          <p:cNvPr id="20" name="Shape 17"/>
          <p:cNvSpPr/>
          <p:nvPr/>
        </p:nvSpPr>
        <p:spPr>
          <a:xfrm>
            <a:off x="9448800" y="5976938"/>
            <a:ext cx="8001000" cy="3324225"/>
          </a:xfrm>
          <a:prstGeom prst="roundRect">
            <a:avLst>
              <a:gd name="adj" fmla="val 4011"/>
            </a:avLst>
          </a:prstGeom>
          <a:solidFill>
            <a:srgbClr val="FFFFFF"/>
          </a:solidFill>
          <a:ln w="9525">
            <a:solidFill>
              <a:srgbClr val="E3E8F0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9744075" y="6253163"/>
            <a:ext cx="815149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b="1" spc="176" kern="0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HORIZON ITEM 2</a:t>
            </a:r>
            <a:endParaRPr lang="en-US" sz="975" dirty="0"/>
          </a:p>
        </p:txBody>
      </p:sp>
      <p:sp>
        <p:nvSpPr>
          <p:cNvPr id="22" name="Shape 19"/>
          <p:cNvSpPr/>
          <p:nvPr/>
        </p:nvSpPr>
        <p:spPr>
          <a:xfrm>
            <a:off x="9744075" y="6567488"/>
            <a:ext cx="7410450" cy="9525"/>
          </a:xfrm>
          <a:prstGeom prst="rect">
            <a:avLst/>
          </a:prstGeom>
          <a:solidFill>
            <a:srgbClr val="E3E8F0"/>
          </a:solidFill>
          <a:ln/>
        </p:spPr>
      </p:sp>
      <p:sp>
        <p:nvSpPr>
          <p:cNvPr id="23" name="Text 20"/>
          <p:cNvSpPr/>
          <p:nvPr/>
        </p:nvSpPr>
        <p:spPr>
          <a:xfrm>
            <a:off x="9744075" y="6729413"/>
            <a:ext cx="8151495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b="1" spc="105" kern="0" dirty="0">
                <a:solidFill>
                  <a:srgbClr val="7B8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DEVELOPMENT</a:t>
            </a:r>
            <a:endParaRPr lang="en-US" sz="1050" dirty="0"/>
          </a:p>
        </p:txBody>
      </p:sp>
      <p:sp>
        <p:nvSpPr>
          <p:cNvPr id="24" name="Text 21"/>
          <p:cNvSpPr/>
          <p:nvPr/>
        </p:nvSpPr>
        <p:spPr>
          <a:xfrm>
            <a:off x="9744075" y="6967538"/>
            <a:ext cx="8151495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[Regulatory, threat landscape or internal]</a:t>
            </a:r>
            <a:endParaRPr lang="en-US" sz="1500" dirty="0"/>
          </a:p>
        </p:txBody>
      </p:sp>
      <p:sp>
        <p:nvSpPr>
          <p:cNvPr id="25" name="Shape 22"/>
          <p:cNvSpPr/>
          <p:nvPr/>
        </p:nvSpPr>
        <p:spPr>
          <a:xfrm>
            <a:off x="9744075" y="7386638"/>
            <a:ext cx="7410450" cy="9525"/>
          </a:xfrm>
          <a:prstGeom prst="rect">
            <a:avLst/>
          </a:prstGeom>
          <a:solidFill>
            <a:srgbClr val="E3E8F0"/>
          </a:solidFill>
          <a:ln/>
        </p:spPr>
      </p:sp>
      <p:sp>
        <p:nvSpPr>
          <p:cNvPr id="26" name="Text 23"/>
          <p:cNvSpPr/>
          <p:nvPr/>
        </p:nvSpPr>
        <p:spPr>
          <a:xfrm>
            <a:off x="9744075" y="7548563"/>
            <a:ext cx="8151495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b="1" spc="105" kern="0" dirty="0">
                <a:solidFill>
                  <a:srgbClr val="7B8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POTENTIAL IMPACT ON RISK PROFILE</a:t>
            </a:r>
            <a:endParaRPr lang="en-US" sz="1050" dirty="0"/>
          </a:p>
        </p:txBody>
      </p:sp>
      <p:sp>
        <p:nvSpPr>
          <p:cNvPr id="27" name="Text 24"/>
          <p:cNvSpPr/>
          <p:nvPr/>
        </p:nvSpPr>
        <p:spPr>
          <a:xfrm>
            <a:off x="9744075" y="7786688"/>
            <a:ext cx="8151495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[What it could change, in risk terms]</a:t>
            </a:r>
            <a:endParaRPr lang="en-US" sz="1500" dirty="0"/>
          </a:p>
        </p:txBody>
      </p:sp>
      <p:sp>
        <p:nvSpPr>
          <p:cNvPr id="28" name="Shape 25"/>
          <p:cNvSpPr/>
          <p:nvPr/>
        </p:nvSpPr>
        <p:spPr>
          <a:xfrm>
            <a:off x="9744075" y="8205788"/>
            <a:ext cx="7410450" cy="9525"/>
          </a:xfrm>
          <a:prstGeom prst="rect">
            <a:avLst/>
          </a:prstGeom>
          <a:solidFill>
            <a:srgbClr val="E3E8F0"/>
          </a:solidFill>
          <a:ln/>
        </p:spPr>
      </p:sp>
      <p:sp>
        <p:nvSpPr>
          <p:cNvPr id="29" name="Text 26"/>
          <p:cNvSpPr/>
          <p:nvPr/>
        </p:nvSpPr>
        <p:spPr>
          <a:xfrm>
            <a:off x="9744075" y="8367712"/>
            <a:ext cx="8151495" cy="2095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b="1" spc="105" kern="0" dirty="0">
                <a:solidFill>
                  <a:srgbClr val="7B8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TIMEFRAME</a:t>
            </a:r>
            <a:endParaRPr lang="en-US" sz="1050" dirty="0"/>
          </a:p>
        </p:txBody>
      </p:sp>
      <p:sp>
        <p:nvSpPr>
          <p:cNvPr id="30" name="Text 27"/>
          <p:cNvSpPr/>
          <p:nvPr/>
        </p:nvSpPr>
        <p:spPr>
          <a:xfrm>
            <a:off x="9744075" y="8605838"/>
            <a:ext cx="8151495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004B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[When it becomes relevant]</a:t>
            </a:r>
            <a:endParaRPr lang="en-US" sz="1500" dirty="0"/>
          </a:p>
        </p:txBody>
      </p:sp>
      <p:sp>
        <p:nvSpPr>
          <p:cNvPr id="31" name="Text 28"/>
          <p:cNvSpPr/>
          <p:nvPr/>
        </p:nvSpPr>
        <p:spPr>
          <a:xfrm>
            <a:off x="16905833" y="9544050"/>
            <a:ext cx="620167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200" spc="48" kern="0" dirty="0">
                <a:solidFill>
                  <a:srgbClr val="7B8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 / 08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9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rcRect l="0" r="-3852" t="0" b="0"/>
          <a:stretch/>
        </p:blipFill>
        <p:spPr>
          <a:xfrm>
            <a:off x="838200" y="9429750"/>
            <a:ext cx="2667000" cy="3619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5754796" y="571500"/>
            <a:ext cx="1864504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00" b="1" spc="198" kern="0" dirty="0">
                <a:solidFill>
                  <a:srgbClr val="FFFFFF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BOARD CONFIDENTIAL</a:t>
            </a:r>
            <a:endParaRPr lang="en-US" sz="900" dirty="0"/>
          </a:p>
        </p:txBody>
      </p:sp>
      <p:sp>
        <p:nvSpPr>
          <p:cNvPr id="4" name="Shape 1"/>
          <p:cNvSpPr/>
          <p:nvPr/>
        </p:nvSpPr>
        <p:spPr>
          <a:xfrm>
            <a:off x="838200" y="742950"/>
            <a:ext cx="457200" cy="457200"/>
          </a:xfrm>
          <a:prstGeom prst="roundRect">
            <a:avLst>
              <a:gd name="adj" fmla="val 16667"/>
            </a:avLst>
          </a:prstGeom>
          <a:ln w="19050">
            <a:solidFill>
              <a:srgbClr val="6FE8D0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819150" y="762000"/>
            <a:ext cx="495300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50" b="1" dirty="0">
                <a:solidFill>
                  <a:srgbClr val="6FE8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50" dirty="0"/>
          </a:p>
        </p:txBody>
      </p:sp>
      <p:sp>
        <p:nvSpPr>
          <p:cNvPr id="6" name="Text 3"/>
          <p:cNvSpPr/>
          <p:nvPr/>
        </p:nvSpPr>
        <p:spPr>
          <a:xfrm>
            <a:off x="1466850" y="890588"/>
            <a:ext cx="756791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b="1" spc="195" kern="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ASK</a:t>
            </a:r>
            <a:endParaRPr lang="en-US" sz="975" dirty="0"/>
          </a:p>
        </p:txBody>
      </p:sp>
      <p:sp>
        <p:nvSpPr>
          <p:cNvPr id="7" name="Text 4"/>
          <p:cNvSpPr/>
          <p:nvPr/>
        </p:nvSpPr>
        <p:spPr>
          <a:xfrm>
            <a:off x="838200" y="1390650"/>
            <a:ext cx="18272760" cy="55319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3900" b="1" spc="-78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Decisions for the board today.</a:t>
            </a:r>
            <a:endParaRPr lang="en-US" sz="3900" dirty="0"/>
          </a:p>
        </p:txBody>
      </p:sp>
      <p:sp>
        <p:nvSpPr>
          <p:cNvPr id="8" name="Text 5"/>
          <p:cNvSpPr/>
          <p:nvPr/>
        </p:nvSpPr>
        <p:spPr>
          <a:xfrm>
            <a:off x="838200" y="2039094"/>
            <a:ext cx="11525250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FFFFFF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specific decisions, approvals or risk acceptances the board is asked to make today.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838200" y="3985468"/>
            <a:ext cx="742950" cy="75292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6FE8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4200" dirty="0"/>
          </a:p>
        </p:txBody>
      </p:sp>
      <p:sp>
        <p:nvSpPr>
          <p:cNvPr id="10" name="Text 7"/>
          <p:cNvSpPr/>
          <p:nvPr/>
        </p:nvSpPr>
        <p:spPr>
          <a:xfrm>
            <a:off x="1790700" y="3985468"/>
            <a:ext cx="17225010" cy="3762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 requested — </a:t>
            </a:r>
            <a:pPr algn="l" indent="0" marL="0">
              <a:lnSpc>
                <a:spcPct val="115000"/>
              </a:lnSpc>
              <a:buNone/>
            </a:pPr>
            <a:r>
              <a:rPr lang="en-US" sz="2250" dirty="0">
                <a:solidFill>
                  <a:srgbClr val="6FE8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[Approval / risk acceptance / policy endorsement / budget commitment]</a:t>
            </a:r>
            <a:endParaRPr lang="en-US" sz="2250" dirty="0"/>
          </a:p>
        </p:txBody>
      </p:sp>
      <p:sp>
        <p:nvSpPr>
          <p:cNvPr id="11" name="Text 8"/>
          <p:cNvSpPr/>
          <p:nvPr/>
        </p:nvSpPr>
        <p:spPr>
          <a:xfrm>
            <a:off x="1790700" y="4437906"/>
            <a:ext cx="17225010" cy="30048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4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board-level authorisation: </a:t>
            </a:r>
            <a:pPr algn="l" indent="0" marL="0">
              <a:lnSpc>
                <a:spcPct val="145000"/>
              </a:lnSpc>
              <a:buNone/>
            </a:pPr>
            <a:r>
              <a:rPr lang="en-US" sz="1425" dirty="0">
                <a:solidFill>
                  <a:srgbClr val="6FE8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[One line — why this needs the board, not management]</a:t>
            </a:r>
            <a:endParaRPr lang="en-US" sz="1425" dirty="0"/>
          </a:p>
        </p:txBody>
      </p:sp>
      <p:sp>
        <p:nvSpPr>
          <p:cNvPr id="12" name="Shape 9"/>
          <p:cNvSpPr/>
          <p:nvPr/>
        </p:nvSpPr>
        <p:spPr>
          <a:xfrm>
            <a:off x="838200" y="5005090"/>
            <a:ext cx="16611600" cy="9525"/>
          </a:xfrm>
          <a:prstGeom prst="rect">
            <a:avLst/>
          </a:prstGeom>
          <a:solidFill>
            <a:srgbClr val="FFFFFF">
              <a:alpha val="14000"/>
            </a:srgbClr>
          </a:solidFill>
          <a:ln/>
        </p:spPr>
      </p:sp>
      <p:sp>
        <p:nvSpPr>
          <p:cNvPr id="13" name="Text 10"/>
          <p:cNvSpPr/>
          <p:nvPr/>
        </p:nvSpPr>
        <p:spPr>
          <a:xfrm>
            <a:off x="838200" y="5319415"/>
            <a:ext cx="742950" cy="75292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6FE8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200" dirty="0"/>
          </a:p>
        </p:txBody>
      </p:sp>
      <p:sp>
        <p:nvSpPr>
          <p:cNvPr id="14" name="Text 11"/>
          <p:cNvSpPr/>
          <p:nvPr/>
        </p:nvSpPr>
        <p:spPr>
          <a:xfrm>
            <a:off x="1790700" y="5319415"/>
            <a:ext cx="17225010" cy="3762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 requested — </a:t>
            </a:r>
            <a:pPr algn="l" indent="0" marL="0">
              <a:lnSpc>
                <a:spcPct val="115000"/>
              </a:lnSpc>
              <a:buNone/>
            </a:pPr>
            <a:r>
              <a:rPr lang="en-US" sz="2250" dirty="0">
                <a:solidFill>
                  <a:srgbClr val="6FE8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[Approval / risk acceptance / policy endorsement / budget commitment]</a:t>
            </a:r>
            <a:endParaRPr lang="en-US" sz="2250" dirty="0"/>
          </a:p>
        </p:txBody>
      </p:sp>
      <p:sp>
        <p:nvSpPr>
          <p:cNvPr id="15" name="Text 12"/>
          <p:cNvSpPr/>
          <p:nvPr/>
        </p:nvSpPr>
        <p:spPr>
          <a:xfrm>
            <a:off x="1790700" y="5771852"/>
            <a:ext cx="17225010" cy="30048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4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board-level authorisation: </a:t>
            </a:r>
            <a:pPr algn="l" indent="0" marL="0">
              <a:lnSpc>
                <a:spcPct val="145000"/>
              </a:lnSpc>
              <a:buNone/>
            </a:pPr>
            <a:r>
              <a:rPr lang="en-US" sz="1425" dirty="0">
                <a:solidFill>
                  <a:srgbClr val="6FE8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[One line — why this needs the board, not management]</a:t>
            </a:r>
            <a:endParaRPr lang="en-US" sz="1425" dirty="0"/>
          </a:p>
        </p:txBody>
      </p:sp>
      <p:sp>
        <p:nvSpPr>
          <p:cNvPr id="16" name="Shape 13"/>
          <p:cNvSpPr/>
          <p:nvPr/>
        </p:nvSpPr>
        <p:spPr>
          <a:xfrm>
            <a:off x="838200" y="6339036"/>
            <a:ext cx="16611600" cy="9525"/>
          </a:xfrm>
          <a:prstGeom prst="rect">
            <a:avLst/>
          </a:prstGeom>
          <a:solidFill>
            <a:srgbClr val="FFFFFF">
              <a:alpha val="14000"/>
            </a:srgbClr>
          </a:solidFill>
          <a:ln/>
        </p:spPr>
      </p:sp>
      <p:sp>
        <p:nvSpPr>
          <p:cNvPr id="17" name="Text 14"/>
          <p:cNvSpPr/>
          <p:nvPr/>
        </p:nvSpPr>
        <p:spPr>
          <a:xfrm>
            <a:off x="838200" y="6653361"/>
            <a:ext cx="742950" cy="75292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6FE8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200" dirty="0"/>
          </a:p>
        </p:txBody>
      </p:sp>
      <p:sp>
        <p:nvSpPr>
          <p:cNvPr id="18" name="Text 15"/>
          <p:cNvSpPr/>
          <p:nvPr/>
        </p:nvSpPr>
        <p:spPr>
          <a:xfrm>
            <a:off x="1790700" y="6653361"/>
            <a:ext cx="17225010" cy="3762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 requested — </a:t>
            </a:r>
            <a:pPr algn="l" indent="0" marL="0">
              <a:lnSpc>
                <a:spcPct val="115000"/>
              </a:lnSpc>
              <a:buNone/>
            </a:pPr>
            <a:r>
              <a:rPr lang="en-US" sz="2250" dirty="0">
                <a:solidFill>
                  <a:srgbClr val="6FE8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[Approval / risk acceptance / policy endorsement / budget commitment]</a:t>
            </a:r>
            <a:endParaRPr lang="en-US" sz="2250" dirty="0"/>
          </a:p>
        </p:txBody>
      </p:sp>
      <p:sp>
        <p:nvSpPr>
          <p:cNvPr id="19" name="Text 16"/>
          <p:cNvSpPr/>
          <p:nvPr/>
        </p:nvSpPr>
        <p:spPr>
          <a:xfrm>
            <a:off x="1790700" y="7105799"/>
            <a:ext cx="17225010" cy="30048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4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board-level authorisation: </a:t>
            </a:r>
            <a:pPr algn="l" indent="0" marL="0">
              <a:lnSpc>
                <a:spcPct val="145000"/>
              </a:lnSpc>
              <a:buNone/>
            </a:pPr>
            <a:r>
              <a:rPr lang="en-US" sz="1425" dirty="0">
                <a:solidFill>
                  <a:srgbClr val="6FE8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[One line — why this needs the board, not management]</a:t>
            </a:r>
            <a:endParaRPr lang="en-US" sz="1425" dirty="0"/>
          </a:p>
        </p:txBody>
      </p:sp>
      <p:sp>
        <p:nvSpPr>
          <p:cNvPr id="20" name="Text 17"/>
          <p:cNvSpPr/>
          <p:nvPr/>
        </p:nvSpPr>
        <p:spPr>
          <a:xfrm>
            <a:off x="16905833" y="9544050"/>
            <a:ext cx="620167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200" spc="48" kern="0" dirty="0">
                <a:solidFill>
                  <a:srgbClr val="FFFFFF">
                    <a:alpha val="5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 / 08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32E9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rcRect l="0" r="-3852" t="0" b="0"/>
          <a:stretch/>
        </p:blipFill>
        <p:spPr>
          <a:xfrm>
            <a:off x="838200" y="9429750"/>
            <a:ext cx="2667000" cy="3619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5754796" y="571500"/>
            <a:ext cx="1864504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00" b="1" spc="198" kern="0" dirty="0">
                <a:solidFill>
                  <a:srgbClr val="FFFFFF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BOARD CONFIDENTIAL</a:t>
            </a:r>
            <a:endParaRPr lang="en-US" sz="900" dirty="0"/>
          </a:p>
        </p:txBody>
      </p:sp>
      <p:sp>
        <p:nvSpPr>
          <p:cNvPr id="4" name="Shape 1"/>
          <p:cNvSpPr/>
          <p:nvPr/>
        </p:nvSpPr>
        <p:spPr>
          <a:xfrm>
            <a:off x="838200" y="742950"/>
            <a:ext cx="457200" cy="457200"/>
          </a:xfrm>
          <a:prstGeom prst="roundRect">
            <a:avLst>
              <a:gd name="adj" fmla="val 16667"/>
            </a:avLst>
          </a:prstGeom>
          <a:ln w="19050">
            <a:solidFill>
              <a:srgbClr val="6FE8D0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819150" y="762000"/>
            <a:ext cx="495300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50" b="1" dirty="0">
                <a:solidFill>
                  <a:srgbClr val="6FE8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50" dirty="0"/>
          </a:p>
        </p:txBody>
      </p:sp>
      <p:sp>
        <p:nvSpPr>
          <p:cNvPr id="6" name="Text 3"/>
          <p:cNvSpPr/>
          <p:nvPr/>
        </p:nvSpPr>
        <p:spPr>
          <a:xfrm>
            <a:off x="1466850" y="890588"/>
            <a:ext cx="898475" cy="200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b="1" spc="195" kern="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APPENDIX</a:t>
            </a:r>
            <a:endParaRPr lang="en-US" sz="975" dirty="0"/>
          </a:p>
        </p:txBody>
      </p:sp>
      <p:sp>
        <p:nvSpPr>
          <p:cNvPr id="7" name="Text 4"/>
          <p:cNvSpPr/>
          <p:nvPr/>
        </p:nvSpPr>
        <p:spPr>
          <a:xfrm>
            <a:off x="838200" y="1390650"/>
            <a:ext cx="18272760" cy="55319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4000"/>
              </a:lnSpc>
              <a:buNone/>
            </a:pPr>
            <a:r>
              <a:rPr lang="en-US" sz="3900" b="1" spc="-78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Available on request.</a:t>
            </a:r>
            <a:endParaRPr lang="en-US" sz="3900" dirty="0"/>
          </a:p>
        </p:txBody>
      </p:sp>
      <p:sp>
        <p:nvSpPr>
          <p:cNvPr id="8" name="Text 5"/>
          <p:cNvSpPr/>
          <p:nvPr/>
        </p:nvSpPr>
        <p:spPr>
          <a:xfrm>
            <a:off x="838200" y="2039094"/>
            <a:ext cx="11525250" cy="304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FFFFFF">
                    <a:alpha val="72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board members who want depth. Not part of the governance conversation.</a:t>
            </a:r>
            <a:endParaRPr lang="en-US" sz="1500" dirty="0"/>
          </a:p>
        </p:txBody>
      </p:sp>
      <p:sp>
        <p:nvSpPr>
          <p:cNvPr id="9" name="Shape 6"/>
          <p:cNvSpPr/>
          <p:nvPr/>
        </p:nvSpPr>
        <p:spPr>
          <a:xfrm>
            <a:off x="838200" y="4175373"/>
            <a:ext cx="7924800" cy="9525"/>
          </a:xfrm>
          <a:prstGeom prst="rect">
            <a:avLst/>
          </a:prstGeom>
          <a:solidFill>
            <a:srgbClr val="FFFFFF">
              <a:alpha val="14000"/>
            </a:srgbClr>
          </a:solidFill>
          <a:ln/>
        </p:spPr>
      </p:sp>
      <p:sp>
        <p:nvSpPr>
          <p:cNvPr id="10" name="Text 7"/>
          <p:cNvSpPr/>
          <p:nvPr/>
        </p:nvSpPr>
        <p:spPr>
          <a:xfrm>
            <a:off x="838200" y="4470648"/>
            <a:ext cx="8717280" cy="2571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b="1" spc="60" kern="0" dirty="0">
                <a:solidFill>
                  <a:srgbClr val="6FE8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500" dirty="0"/>
          </a:p>
        </p:txBody>
      </p:sp>
      <p:sp>
        <p:nvSpPr>
          <p:cNvPr id="11" name="Text 8"/>
          <p:cNvSpPr/>
          <p:nvPr/>
        </p:nvSpPr>
        <p:spPr>
          <a:xfrm>
            <a:off x="838200" y="4784973"/>
            <a:ext cx="8717280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risk register summary</a:t>
            </a:r>
            <a:endParaRPr lang="en-US" sz="1950" dirty="0"/>
          </a:p>
        </p:txBody>
      </p:sp>
      <p:sp>
        <p:nvSpPr>
          <p:cNvPr id="12" name="Text 9"/>
          <p:cNvSpPr/>
          <p:nvPr/>
        </p:nvSpPr>
        <p:spPr>
          <a:xfrm>
            <a:off x="838200" y="5156448"/>
            <a:ext cx="8717280" cy="27280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275" dirty="0">
                <a:solidFill>
                  <a:srgbClr val="FFFFF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complete register behind the top-three view on slide 2.</a:t>
            </a:r>
            <a:endParaRPr lang="en-US" sz="1275" dirty="0"/>
          </a:p>
        </p:txBody>
      </p:sp>
      <p:sp>
        <p:nvSpPr>
          <p:cNvPr id="13" name="Shape 10"/>
          <p:cNvSpPr/>
          <p:nvPr/>
        </p:nvSpPr>
        <p:spPr>
          <a:xfrm>
            <a:off x="9525000" y="4175373"/>
            <a:ext cx="7924800" cy="9525"/>
          </a:xfrm>
          <a:prstGeom prst="rect">
            <a:avLst/>
          </a:prstGeom>
          <a:solidFill>
            <a:srgbClr val="FFFFFF">
              <a:alpha val="14000"/>
            </a:srgbClr>
          </a:solidFill>
          <a:ln/>
        </p:spPr>
      </p:sp>
      <p:sp>
        <p:nvSpPr>
          <p:cNvPr id="14" name="Text 11"/>
          <p:cNvSpPr/>
          <p:nvPr/>
        </p:nvSpPr>
        <p:spPr>
          <a:xfrm>
            <a:off x="9525000" y="4470648"/>
            <a:ext cx="8717280" cy="2571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b="1" spc="60" kern="0" dirty="0">
                <a:solidFill>
                  <a:srgbClr val="6FE8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500" dirty="0"/>
          </a:p>
        </p:txBody>
      </p:sp>
      <p:sp>
        <p:nvSpPr>
          <p:cNvPr id="15" name="Text 12"/>
          <p:cNvSpPr/>
          <p:nvPr/>
        </p:nvSpPr>
        <p:spPr>
          <a:xfrm>
            <a:off x="9525000" y="4784973"/>
            <a:ext cx="8717280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Control effectiveness detail</a:t>
            </a:r>
            <a:endParaRPr lang="en-US" sz="1950" dirty="0"/>
          </a:p>
        </p:txBody>
      </p:sp>
      <p:sp>
        <p:nvSpPr>
          <p:cNvPr id="16" name="Text 13"/>
          <p:cNvSpPr/>
          <p:nvPr/>
        </p:nvSpPr>
        <p:spPr>
          <a:xfrm>
            <a:off x="9525000" y="5156448"/>
            <a:ext cx="8717280" cy="27280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275" dirty="0">
                <a:solidFill>
                  <a:srgbClr val="FFFFF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Control-level evidence supporting the compliance RAG on slide 3.</a:t>
            </a:r>
            <a:endParaRPr lang="en-US" sz="1275" dirty="0"/>
          </a:p>
        </p:txBody>
      </p:sp>
      <p:sp>
        <p:nvSpPr>
          <p:cNvPr id="17" name="Shape 14"/>
          <p:cNvSpPr/>
          <p:nvPr/>
        </p:nvSpPr>
        <p:spPr>
          <a:xfrm>
            <a:off x="838200" y="5676900"/>
            <a:ext cx="7924800" cy="9525"/>
          </a:xfrm>
          <a:prstGeom prst="rect">
            <a:avLst/>
          </a:prstGeom>
          <a:solidFill>
            <a:srgbClr val="FFFFFF">
              <a:alpha val="14000"/>
            </a:srgbClr>
          </a:solidFill>
          <a:ln/>
        </p:spPr>
      </p:sp>
      <p:sp>
        <p:nvSpPr>
          <p:cNvPr id="18" name="Text 15"/>
          <p:cNvSpPr/>
          <p:nvPr/>
        </p:nvSpPr>
        <p:spPr>
          <a:xfrm>
            <a:off x="838200" y="5972175"/>
            <a:ext cx="8717280" cy="2571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b="1" spc="60" kern="0" dirty="0">
                <a:solidFill>
                  <a:srgbClr val="6FE8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500" dirty="0"/>
          </a:p>
        </p:txBody>
      </p:sp>
      <p:sp>
        <p:nvSpPr>
          <p:cNvPr id="19" name="Text 16"/>
          <p:cNvSpPr/>
          <p:nvPr/>
        </p:nvSpPr>
        <p:spPr>
          <a:xfrm>
            <a:off x="838200" y="6286500"/>
            <a:ext cx="8717280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incident report</a:t>
            </a:r>
            <a:endParaRPr lang="en-US" sz="1950" dirty="0"/>
          </a:p>
        </p:txBody>
      </p:sp>
      <p:sp>
        <p:nvSpPr>
          <p:cNvPr id="20" name="Text 17"/>
          <p:cNvSpPr/>
          <p:nvPr/>
        </p:nvSpPr>
        <p:spPr>
          <a:xfrm>
            <a:off x="838200" y="6657975"/>
            <a:ext cx="8717280" cy="27280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275" dirty="0">
                <a:solidFill>
                  <a:srgbClr val="FFFFF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incident analysis where applicable, supporting slide 5.</a:t>
            </a:r>
            <a:endParaRPr lang="en-US" sz="1275" dirty="0"/>
          </a:p>
        </p:txBody>
      </p:sp>
      <p:sp>
        <p:nvSpPr>
          <p:cNvPr id="21" name="Shape 18"/>
          <p:cNvSpPr/>
          <p:nvPr/>
        </p:nvSpPr>
        <p:spPr>
          <a:xfrm>
            <a:off x="9525000" y="5676900"/>
            <a:ext cx="7924800" cy="9525"/>
          </a:xfrm>
          <a:prstGeom prst="rect">
            <a:avLst/>
          </a:prstGeom>
          <a:solidFill>
            <a:srgbClr val="FFFFFF">
              <a:alpha val="14000"/>
            </a:srgbClr>
          </a:solidFill>
          <a:ln/>
        </p:spPr>
      </p:sp>
      <p:sp>
        <p:nvSpPr>
          <p:cNvPr id="22" name="Text 19"/>
          <p:cNvSpPr/>
          <p:nvPr/>
        </p:nvSpPr>
        <p:spPr>
          <a:xfrm>
            <a:off x="9525000" y="5972175"/>
            <a:ext cx="8717280" cy="2571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b="1" spc="60" kern="0" dirty="0">
                <a:solidFill>
                  <a:srgbClr val="6FE8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1500" dirty="0"/>
          </a:p>
        </p:txBody>
      </p:sp>
      <p:sp>
        <p:nvSpPr>
          <p:cNvPr id="23" name="Text 20"/>
          <p:cNvSpPr/>
          <p:nvPr/>
        </p:nvSpPr>
        <p:spPr>
          <a:xfrm>
            <a:off x="9525000" y="6286500"/>
            <a:ext cx="8717280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Regulatory correspondence</a:t>
            </a:r>
            <a:endParaRPr lang="en-US" sz="1950" dirty="0"/>
          </a:p>
        </p:txBody>
      </p:sp>
      <p:sp>
        <p:nvSpPr>
          <p:cNvPr id="24" name="Text 21"/>
          <p:cNvSpPr/>
          <p:nvPr/>
        </p:nvSpPr>
        <p:spPr>
          <a:xfrm>
            <a:off x="9525000" y="6657975"/>
            <a:ext cx="8717280" cy="27280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1275" dirty="0">
                <a:solidFill>
                  <a:srgbClr val="FFFFFF">
                    <a:alpha val="6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Any regulator communications in or relevant to the period.</a:t>
            </a:r>
            <a:endParaRPr lang="en-US" sz="1275" dirty="0"/>
          </a:p>
        </p:txBody>
      </p:sp>
      <p:sp>
        <p:nvSpPr>
          <p:cNvPr id="25" name="Text 22"/>
          <p:cNvSpPr/>
          <p:nvPr/>
        </p:nvSpPr>
        <p:spPr>
          <a:xfrm>
            <a:off x="16905833" y="9544050"/>
            <a:ext cx="620167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200" spc="48" kern="0" dirty="0">
                <a:solidFill>
                  <a:srgbClr val="FFFFFF">
                    <a:alpha val="5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 / 08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2026-07-02T11:56:52Z</dcterms:created>
  <dcterms:modified xsi:type="dcterms:W3CDTF">2026-07-02T11:56:52Z</dcterms:modified>
</cp:coreProperties>
</file>